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7"/>
  </p:notesMasterIdLst>
  <p:sldIdLst>
    <p:sldId id="256" r:id="rId2"/>
    <p:sldId id="257" r:id="rId3"/>
    <p:sldId id="258" r:id="rId4"/>
    <p:sldId id="321" r:id="rId5"/>
    <p:sldId id="259" r:id="rId6"/>
    <p:sldId id="260" r:id="rId7"/>
    <p:sldId id="322"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4" r:id="rId60"/>
    <p:sldId id="315" r:id="rId61"/>
    <p:sldId id="316" r:id="rId62"/>
    <p:sldId id="317" r:id="rId63"/>
    <p:sldId id="318" r:id="rId64"/>
    <p:sldId id="319" r:id="rId65"/>
    <p:sldId id="320" r:id="rId66"/>
  </p:sldIdLst>
  <p:sldSz cx="9144000" cy="5143500" type="screen16x9"/>
  <p:notesSz cx="6858000" cy="9144000"/>
  <p:embeddedFontLst>
    <p:embeddedFont>
      <p:font typeface="Roboto"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workshop" id="{D95B72FB-CF66-4C55-B75C-6BEB47856EE0}">
          <p14:sldIdLst>
            <p14:sldId id="256"/>
            <p14:sldId id="257"/>
            <p14:sldId id="258"/>
            <p14:sldId id="321"/>
            <p14:sldId id="259"/>
            <p14:sldId id="260"/>
            <p14:sldId id="322"/>
          </p14:sldIdLst>
        </p14:section>
        <p14:section name="Introduction" id="{34D51876-5280-406A-AC3C-F5BDDB78F013}">
          <p14:sldIdLst>
            <p14:sldId id="261"/>
            <p14:sldId id="262"/>
            <p14:sldId id="263"/>
            <p14:sldId id="264"/>
          </p14:sldIdLst>
        </p14:section>
        <p14:section name="Recap of Last Workshop" id="{AEE51637-61E3-4C19-931A-919DF0541297}">
          <p14:sldIdLst>
            <p14:sldId id="265"/>
            <p14:sldId id="266"/>
            <p14:sldId id="267"/>
          </p14:sldIdLst>
        </p14:section>
        <p14:section name="What is MCP?" id="{C25AA779-BEED-4827-BE60-A07194A54FA9}">
          <p14:sldIdLst>
            <p14:sldId id="268"/>
            <p14:sldId id="269"/>
            <p14:sldId id="270"/>
            <p14:sldId id="271"/>
            <p14:sldId id="272"/>
            <p14:sldId id="273"/>
            <p14:sldId id="274"/>
          </p14:sldIdLst>
        </p14:section>
        <p14:section name="A Taste of MCP Server [1]" id="{6FAB84E3-2A3F-4F30-B2F6-9D6AB361C47E}">
          <p14:sldIdLst>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 name="A Taste of MCP Server [2]" id="{E80C7BBB-759D-4542-AD77-DA4BE008A6AC}">
          <p14:sldIdLst>
            <p14:sldId id="299"/>
            <p14:sldId id="300"/>
            <p14:sldId id="301"/>
            <p14:sldId id="302"/>
            <p14:sldId id="303"/>
            <p14:sldId id="304"/>
            <p14:sldId id="305"/>
            <p14:sldId id="306"/>
            <p14:sldId id="307"/>
            <p14:sldId id="308"/>
            <p14:sldId id="309"/>
            <p14:sldId id="310"/>
            <p14:sldId id="311"/>
            <p14:sldId id="312"/>
          </p14:sldIdLst>
        </p14:section>
        <p14:section name="A Taste of MCP Server [3]" id="{5D369BEA-9F36-422A-AB81-8628EAB6BB28}">
          <p14:sldIdLst>
            <p14:sldId id="314"/>
            <p14:sldId id="315"/>
            <p14:sldId id="316"/>
            <p14:sldId id="317"/>
            <p14:sldId id="318"/>
            <p14:sldId id="319"/>
          </p14:sldIdLst>
        </p14:section>
        <p14:section name="Q&amp;A" id="{1C0D35F5-3CD2-4725-BA5E-C0C10D5512DB}">
          <p14:sldIdLst>
            <p14:sldId id="32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7E489-83EA-0322-C592-F9C20538614F}" v="193" dt="2025-06-28T02:31:17.416"/>
    <p1510:client id="{1BE351E4-AE7B-7F5D-0F80-C3136B2899CA}" v="4" dt="2025-06-28T13:23:50.679"/>
    <p1510:client id="{7436EE3E-FA08-6A9A-87C7-97AA182581FF}" v="31" dt="2025-06-28T13:15:54.720"/>
    <p1510:client id="{8E5AF2A5-4C2E-4811-0CA8-DB1E61C6C23B}" v="331" dt="2025-06-27T17:23:43.754"/>
    <p1510:client id="{C2FC5D93-D5F2-3A7A-896F-E4FA8A9D640C}" v="69" dt="2025-06-27T17:31:29.350"/>
    <p1510:client id="{EF363874-B5E9-4D9A-D6FE-F266D7BFA70B}" v="154" dt="2025-06-28T01:48:00.185"/>
  </p1510:revLst>
</p1510:revInfo>
</file>

<file path=ppt/tableStyles.xml><?xml version="1.0" encoding="utf-8"?>
<a:tblStyleLst xmlns:a="http://schemas.openxmlformats.org/drawingml/2006/main" def="{8516FD76-FCEA-4C4B-A710-3FBDF212C97F}">
  <a:tblStyle styleId="{8516FD76-FCEA-4C4B-A710-3FBDF212C9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i Yin Henry Wong" userId="7adfdf652c41fb6c" providerId="Windows Live" clId="Web-{1BE351E4-AE7B-7F5D-0F80-C3136B2899CA}"/>
    <pc:docChg chg="modSld">
      <pc:chgData name="Wai Yin Henry Wong" userId="7adfdf652c41fb6c" providerId="Windows Live" clId="Web-{1BE351E4-AE7B-7F5D-0F80-C3136B2899CA}" dt="2025-06-28T13:23:48.116" v="2" actId="20577"/>
      <pc:docMkLst>
        <pc:docMk/>
      </pc:docMkLst>
      <pc:sldChg chg="modSp">
        <pc:chgData name="Wai Yin Henry Wong" userId="7adfdf652c41fb6c" providerId="Windows Live" clId="Web-{1BE351E4-AE7B-7F5D-0F80-C3136B2899CA}" dt="2025-06-28T13:23:48.116" v="2" actId="20577"/>
        <pc:sldMkLst>
          <pc:docMk/>
          <pc:sldMk cId="0" sldId="256"/>
        </pc:sldMkLst>
        <pc:spChg chg="mod">
          <ac:chgData name="Wai Yin Henry Wong" userId="7adfdf652c41fb6c" providerId="Windows Live" clId="Web-{1BE351E4-AE7B-7F5D-0F80-C3136B2899CA}" dt="2025-06-28T13:23:48.116" v="2" actId="20577"/>
          <ac:spMkLst>
            <pc:docMk/>
            <pc:sldMk cId="0" sldId="256"/>
            <ac:spMk id="54" creationId="{00000000-0000-0000-0000-000000000000}"/>
          </ac:spMkLst>
        </pc:spChg>
      </pc:sldChg>
    </pc:docChg>
  </pc:docChgLst>
  <pc:docChgLst>
    <pc:chgData name="來賓使用者" providerId="Windows Live" clId="Web-{EF363874-B5E9-4D9A-D6FE-F266D7BFA70B}"/>
    <pc:docChg chg="addSld modSld modSection">
      <pc:chgData name="來賓使用者" userId="" providerId="Windows Live" clId="Web-{EF363874-B5E9-4D9A-D6FE-F266D7BFA70B}" dt="2025-06-28T01:48:00.107" v="88" actId="14100"/>
      <pc:docMkLst>
        <pc:docMk/>
      </pc:docMkLst>
      <pc:sldChg chg="addSp delSp modSp new">
        <pc:chgData name="來賓使用者" userId="" providerId="Windows Live" clId="Web-{EF363874-B5E9-4D9A-D6FE-F266D7BFA70B}" dt="2025-06-28T01:48:00.107" v="88" actId="14100"/>
        <pc:sldMkLst>
          <pc:docMk/>
          <pc:sldMk cId="3234659561" sldId="322"/>
        </pc:sldMkLst>
        <pc:spChg chg="mod">
          <ac:chgData name="來賓使用者" userId="" providerId="Windows Live" clId="Web-{EF363874-B5E9-4D9A-D6FE-F266D7BFA70B}" dt="2025-06-28T01:46:29.653" v="13" actId="20577"/>
          <ac:spMkLst>
            <pc:docMk/>
            <pc:sldMk cId="3234659561" sldId="322"/>
            <ac:spMk id="2" creationId="{CA58636B-2878-D930-9F49-7733EA0377F4}"/>
          </ac:spMkLst>
        </pc:spChg>
        <pc:spChg chg="del mod">
          <ac:chgData name="來賓使用者" userId="" providerId="Windows Live" clId="Web-{EF363874-B5E9-4D9A-D6FE-F266D7BFA70B}" dt="2025-06-28T01:46:49.387" v="15"/>
          <ac:spMkLst>
            <pc:docMk/>
            <pc:sldMk cId="3234659561" sldId="322"/>
            <ac:spMk id="3" creationId="{8A0E3E36-8E5A-8965-6F88-7CC740569983}"/>
          </ac:spMkLst>
        </pc:spChg>
        <pc:spChg chg="add mod">
          <ac:chgData name="來賓使用者" userId="" providerId="Windows Live" clId="Web-{EF363874-B5E9-4D9A-D6FE-F266D7BFA70B}" dt="2025-06-28T01:48:00.107" v="88" actId="14100"/>
          <ac:spMkLst>
            <pc:docMk/>
            <pc:sldMk cId="3234659561" sldId="322"/>
            <ac:spMk id="6" creationId="{AFD2EE06-CC27-5D13-0EC1-515114821A50}"/>
          </ac:spMkLst>
        </pc:spChg>
        <pc:spChg chg="add mod">
          <ac:chgData name="來賓使用者" userId="" providerId="Windows Live" clId="Web-{EF363874-B5E9-4D9A-D6FE-F266D7BFA70B}" dt="2025-06-28T01:47:45.997" v="75" actId="14100"/>
          <ac:spMkLst>
            <pc:docMk/>
            <pc:sldMk cId="3234659561" sldId="322"/>
            <ac:spMk id="8" creationId="{451B3E79-6D30-165B-3238-0C5B4F878C0B}"/>
          </ac:spMkLst>
        </pc:spChg>
        <pc:picChg chg="add mod">
          <ac:chgData name="來賓使用者" userId="" providerId="Windows Live" clId="Web-{EF363874-B5E9-4D9A-D6FE-F266D7BFA70B}" dt="2025-06-28T01:46:53.544" v="18" actId="14100"/>
          <ac:picMkLst>
            <pc:docMk/>
            <pc:sldMk cId="3234659561" sldId="322"/>
            <ac:picMk id="4" creationId="{91A67AA0-59AA-2584-FC8C-7283A4A477C6}"/>
          </ac:picMkLst>
        </pc:picChg>
      </pc:sldChg>
    </pc:docChg>
  </pc:docChgLst>
  <pc:docChgLst>
    <pc:chgData name="來賓使用者" providerId="Windows Live" clId="Web-{C2FC5D93-D5F2-3A7A-896F-E4FA8A9D640C}"/>
    <pc:docChg chg="sldOrd addSection modSection">
      <pc:chgData name="來賓使用者" userId="" providerId="Windows Live" clId="Web-{C2FC5D93-D5F2-3A7A-896F-E4FA8A9D640C}" dt="2025-06-27T17:31:29.350" v="68"/>
      <pc:docMkLst>
        <pc:docMk/>
      </pc:docMkLst>
      <pc:sldChg chg="ord">
        <pc:chgData name="來賓使用者" userId="" providerId="Windows Live" clId="Web-{C2FC5D93-D5F2-3A7A-896F-E4FA8A9D640C}" dt="2025-06-27T17:30:31.224" v="60"/>
        <pc:sldMkLst>
          <pc:docMk/>
          <pc:sldMk cId="0" sldId="268"/>
        </pc:sldMkLst>
      </pc:sldChg>
      <pc:sldChg chg="ord">
        <pc:chgData name="來賓使用者" userId="" providerId="Windows Live" clId="Web-{C2FC5D93-D5F2-3A7A-896F-E4FA8A9D640C}" dt="2025-06-27T17:30:31.224" v="59"/>
        <pc:sldMkLst>
          <pc:docMk/>
          <pc:sldMk cId="0" sldId="269"/>
        </pc:sldMkLst>
      </pc:sldChg>
      <pc:sldChg chg="ord">
        <pc:chgData name="來賓使用者" userId="" providerId="Windows Live" clId="Web-{C2FC5D93-D5F2-3A7A-896F-E4FA8A9D640C}" dt="2025-06-27T17:30:31.224" v="58"/>
        <pc:sldMkLst>
          <pc:docMk/>
          <pc:sldMk cId="0" sldId="270"/>
        </pc:sldMkLst>
      </pc:sldChg>
      <pc:sldChg chg="ord">
        <pc:chgData name="來賓使用者" userId="" providerId="Windows Live" clId="Web-{C2FC5D93-D5F2-3A7A-896F-E4FA8A9D640C}" dt="2025-06-27T17:30:31.224" v="57"/>
        <pc:sldMkLst>
          <pc:docMk/>
          <pc:sldMk cId="0" sldId="271"/>
        </pc:sldMkLst>
      </pc:sldChg>
      <pc:sldChg chg="ord">
        <pc:chgData name="來賓使用者" userId="" providerId="Windows Live" clId="Web-{C2FC5D93-D5F2-3A7A-896F-E4FA8A9D640C}" dt="2025-06-27T17:30:31.224" v="56"/>
        <pc:sldMkLst>
          <pc:docMk/>
          <pc:sldMk cId="0" sldId="272"/>
        </pc:sldMkLst>
      </pc:sldChg>
      <pc:sldChg chg="ord">
        <pc:chgData name="來賓使用者" userId="" providerId="Windows Live" clId="Web-{C2FC5D93-D5F2-3A7A-896F-E4FA8A9D640C}" dt="2025-06-27T17:30:31.224" v="55"/>
        <pc:sldMkLst>
          <pc:docMk/>
          <pc:sldMk cId="0" sldId="273"/>
        </pc:sldMkLst>
      </pc:sldChg>
      <pc:sldChg chg="ord">
        <pc:chgData name="來賓使用者" userId="" providerId="Windows Live" clId="Web-{C2FC5D93-D5F2-3A7A-896F-E4FA8A9D640C}" dt="2025-06-27T17:30:31.224" v="54"/>
        <pc:sldMkLst>
          <pc:docMk/>
          <pc:sldMk cId="0" sldId="274"/>
        </pc:sldMkLst>
      </pc:sldChg>
      <pc:sldChg chg="ord">
        <pc:chgData name="來賓使用者" userId="" providerId="Windows Live" clId="Web-{C2FC5D93-D5F2-3A7A-896F-E4FA8A9D640C}" dt="2025-06-27T17:30:31.224" v="53"/>
        <pc:sldMkLst>
          <pc:docMk/>
          <pc:sldMk cId="0" sldId="275"/>
        </pc:sldMkLst>
      </pc:sldChg>
      <pc:sldChg chg="ord">
        <pc:chgData name="來賓使用者" userId="" providerId="Windows Live" clId="Web-{C2FC5D93-D5F2-3A7A-896F-E4FA8A9D640C}" dt="2025-06-27T17:30:31.224" v="52"/>
        <pc:sldMkLst>
          <pc:docMk/>
          <pc:sldMk cId="0" sldId="276"/>
        </pc:sldMkLst>
      </pc:sldChg>
      <pc:sldChg chg="ord">
        <pc:chgData name="來賓使用者" userId="" providerId="Windows Live" clId="Web-{C2FC5D93-D5F2-3A7A-896F-E4FA8A9D640C}" dt="2025-06-27T17:30:31.224" v="51"/>
        <pc:sldMkLst>
          <pc:docMk/>
          <pc:sldMk cId="0" sldId="277"/>
        </pc:sldMkLst>
      </pc:sldChg>
      <pc:sldChg chg="ord">
        <pc:chgData name="來賓使用者" userId="" providerId="Windows Live" clId="Web-{C2FC5D93-D5F2-3A7A-896F-E4FA8A9D640C}" dt="2025-06-27T17:30:31.224" v="50"/>
        <pc:sldMkLst>
          <pc:docMk/>
          <pc:sldMk cId="0" sldId="278"/>
        </pc:sldMkLst>
      </pc:sldChg>
      <pc:sldChg chg="ord">
        <pc:chgData name="來賓使用者" userId="" providerId="Windows Live" clId="Web-{C2FC5D93-D5F2-3A7A-896F-E4FA8A9D640C}" dt="2025-06-27T17:30:31.224" v="49"/>
        <pc:sldMkLst>
          <pc:docMk/>
          <pc:sldMk cId="0" sldId="279"/>
        </pc:sldMkLst>
      </pc:sldChg>
      <pc:sldChg chg="ord">
        <pc:chgData name="來賓使用者" userId="" providerId="Windows Live" clId="Web-{C2FC5D93-D5F2-3A7A-896F-E4FA8A9D640C}" dt="2025-06-27T17:30:31.224" v="48"/>
        <pc:sldMkLst>
          <pc:docMk/>
          <pc:sldMk cId="0" sldId="280"/>
        </pc:sldMkLst>
      </pc:sldChg>
      <pc:sldChg chg="ord">
        <pc:chgData name="來賓使用者" userId="" providerId="Windows Live" clId="Web-{C2FC5D93-D5F2-3A7A-896F-E4FA8A9D640C}" dt="2025-06-27T17:30:31.224" v="47"/>
        <pc:sldMkLst>
          <pc:docMk/>
          <pc:sldMk cId="0" sldId="281"/>
        </pc:sldMkLst>
      </pc:sldChg>
      <pc:sldChg chg="ord">
        <pc:chgData name="來賓使用者" userId="" providerId="Windows Live" clId="Web-{C2FC5D93-D5F2-3A7A-896F-E4FA8A9D640C}" dt="2025-06-27T17:30:31.224" v="46"/>
        <pc:sldMkLst>
          <pc:docMk/>
          <pc:sldMk cId="0" sldId="282"/>
        </pc:sldMkLst>
      </pc:sldChg>
      <pc:sldChg chg="ord">
        <pc:chgData name="來賓使用者" userId="" providerId="Windows Live" clId="Web-{C2FC5D93-D5F2-3A7A-896F-E4FA8A9D640C}" dt="2025-06-27T17:30:31.224" v="45"/>
        <pc:sldMkLst>
          <pc:docMk/>
          <pc:sldMk cId="0" sldId="283"/>
        </pc:sldMkLst>
      </pc:sldChg>
      <pc:sldChg chg="ord">
        <pc:chgData name="來賓使用者" userId="" providerId="Windows Live" clId="Web-{C2FC5D93-D5F2-3A7A-896F-E4FA8A9D640C}" dt="2025-06-27T17:30:31.224" v="44"/>
        <pc:sldMkLst>
          <pc:docMk/>
          <pc:sldMk cId="0" sldId="284"/>
        </pc:sldMkLst>
      </pc:sldChg>
      <pc:sldChg chg="ord">
        <pc:chgData name="來賓使用者" userId="" providerId="Windows Live" clId="Web-{C2FC5D93-D5F2-3A7A-896F-E4FA8A9D640C}" dt="2025-06-27T17:30:31.224" v="43"/>
        <pc:sldMkLst>
          <pc:docMk/>
          <pc:sldMk cId="0" sldId="285"/>
        </pc:sldMkLst>
      </pc:sldChg>
      <pc:sldChg chg="ord">
        <pc:chgData name="來賓使用者" userId="" providerId="Windows Live" clId="Web-{C2FC5D93-D5F2-3A7A-896F-E4FA8A9D640C}" dt="2025-06-27T17:30:31.224" v="42"/>
        <pc:sldMkLst>
          <pc:docMk/>
          <pc:sldMk cId="0" sldId="286"/>
        </pc:sldMkLst>
      </pc:sldChg>
      <pc:sldChg chg="ord">
        <pc:chgData name="來賓使用者" userId="" providerId="Windows Live" clId="Web-{C2FC5D93-D5F2-3A7A-896F-E4FA8A9D640C}" dt="2025-06-27T17:30:31.224" v="41"/>
        <pc:sldMkLst>
          <pc:docMk/>
          <pc:sldMk cId="0" sldId="287"/>
        </pc:sldMkLst>
      </pc:sldChg>
      <pc:sldChg chg="ord">
        <pc:chgData name="來賓使用者" userId="" providerId="Windows Live" clId="Web-{C2FC5D93-D5F2-3A7A-896F-E4FA8A9D640C}" dt="2025-06-27T17:30:31.224" v="40"/>
        <pc:sldMkLst>
          <pc:docMk/>
          <pc:sldMk cId="0" sldId="288"/>
        </pc:sldMkLst>
      </pc:sldChg>
      <pc:sldChg chg="ord">
        <pc:chgData name="來賓使用者" userId="" providerId="Windows Live" clId="Web-{C2FC5D93-D5F2-3A7A-896F-E4FA8A9D640C}" dt="2025-06-27T17:30:31.224" v="39"/>
        <pc:sldMkLst>
          <pc:docMk/>
          <pc:sldMk cId="0" sldId="289"/>
        </pc:sldMkLst>
      </pc:sldChg>
      <pc:sldChg chg="ord">
        <pc:chgData name="來賓使用者" userId="" providerId="Windows Live" clId="Web-{C2FC5D93-D5F2-3A7A-896F-E4FA8A9D640C}" dt="2025-06-27T17:30:31.224" v="38"/>
        <pc:sldMkLst>
          <pc:docMk/>
          <pc:sldMk cId="0" sldId="290"/>
        </pc:sldMkLst>
      </pc:sldChg>
      <pc:sldChg chg="ord">
        <pc:chgData name="來賓使用者" userId="" providerId="Windows Live" clId="Web-{C2FC5D93-D5F2-3A7A-896F-E4FA8A9D640C}" dt="2025-06-27T17:30:31.224" v="37"/>
        <pc:sldMkLst>
          <pc:docMk/>
          <pc:sldMk cId="0" sldId="291"/>
        </pc:sldMkLst>
      </pc:sldChg>
      <pc:sldChg chg="ord">
        <pc:chgData name="來賓使用者" userId="" providerId="Windows Live" clId="Web-{C2FC5D93-D5F2-3A7A-896F-E4FA8A9D640C}" dt="2025-06-27T17:30:31.224" v="36"/>
        <pc:sldMkLst>
          <pc:docMk/>
          <pc:sldMk cId="0" sldId="292"/>
        </pc:sldMkLst>
      </pc:sldChg>
      <pc:sldChg chg="ord">
        <pc:chgData name="來賓使用者" userId="" providerId="Windows Live" clId="Web-{C2FC5D93-D5F2-3A7A-896F-E4FA8A9D640C}" dt="2025-06-27T17:30:31.224" v="35"/>
        <pc:sldMkLst>
          <pc:docMk/>
          <pc:sldMk cId="0" sldId="293"/>
        </pc:sldMkLst>
      </pc:sldChg>
      <pc:sldChg chg="ord">
        <pc:chgData name="來賓使用者" userId="" providerId="Windows Live" clId="Web-{C2FC5D93-D5F2-3A7A-896F-E4FA8A9D640C}" dt="2025-06-27T17:30:31.224" v="34"/>
        <pc:sldMkLst>
          <pc:docMk/>
          <pc:sldMk cId="0" sldId="294"/>
        </pc:sldMkLst>
      </pc:sldChg>
      <pc:sldChg chg="ord">
        <pc:chgData name="來賓使用者" userId="" providerId="Windows Live" clId="Web-{C2FC5D93-D5F2-3A7A-896F-E4FA8A9D640C}" dt="2025-06-27T17:30:31.224" v="33"/>
        <pc:sldMkLst>
          <pc:docMk/>
          <pc:sldMk cId="0" sldId="295"/>
        </pc:sldMkLst>
      </pc:sldChg>
      <pc:sldChg chg="ord">
        <pc:chgData name="來賓使用者" userId="" providerId="Windows Live" clId="Web-{C2FC5D93-D5F2-3A7A-896F-E4FA8A9D640C}" dt="2025-06-27T17:30:31.209" v="32"/>
        <pc:sldMkLst>
          <pc:docMk/>
          <pc:sldMk cId="0" sldId="296"/>
        </pc:sldMkLst>
      </pc:sldChg>
      <pc:sldChg chg="ord">
        <pc:chgData name="來賓使用者" userId="" providerId="Windows Live" clId="Web-{C2FC5D93-D5F2-3A7A-896F-E4FA8A9D640C}" dt="2025-06-27T17:30:31.209" v="31"/>
        <pc:sldMkLst>
          <pc:docMk/>
          <pc:sldMk cId="0" sldId="297"/>
        </pc:sldMkLst>
      </pc:sldChg>
      <pc:sldChg chg="ord">
        <pc:chgData name="來賓使用者" userId="" providerId="Windows Live" clId="Web-{C2FC5D93-D5F2-3A7A-896F-E4FA8A9D640C}" dt="2025-06-27T17:30:31.209" v="30"/>
        <pc:sldMkLst>
          <pc:docMk/>
          <pc:sldMk cId="0" sldId="298"/>
        </pc:sldMkLst>
      </pc:sldChg>
      <pc:sldChg chg="ord">
        <pc:chgData name="來賓使用者" userId="" providerId="Windows Live" clId="Web-{C2FC5D93-D5F2-3A7A-896F-E4FA8A9D640C}" dt="2025-06-27T17:30:31.209" v="29"/>
        <pc:sldMkLst>
          <pc:docMk/>
          <pc:sldMk cId="0" sldId="299"/>
        </pc:sldMkLst>
      </pc:sldChg>
      <pc:sldChg chg="ord">
        <pc:chgData name="來賓使用者" userId="" providerId="Windows Live" clId="Web-{C2FC5D93-D5F2-3A7A-896F-E4FA8A9D640C}" dt="2025-06-27T17:30:31.209" v="28"/>
        <pc:sldMkLst>
          <pc:docMk/>
          <pc:sldMk cId="0" sldId="300"/>
        </pc:sldMkLst>
      </pc:sldChg>
      <pc:sldChg chg="ord">
        <pc:chgData name="來賓使用者" userId="" providerId="Windows Live" clId="Web-{C2FC5D93-D5F2-3A7A-896F-E4FA8A9D640C}" dt="2025-06-27T17:30:31.209" v="27"/>
        <pc:sldMkLst>
          <pc:docMk/>
          <pc:sldMk cId="0" sldId="301"/>
        </pc:sldMkLst>
      </pc:sldChg>
      <pc:sldChg chg="ord">
        <pc:chgData name="來賓使用者" userId="" providerId="Windows Live" clId="Web-{C2FC5D93-D5F2-3A7A-896F-E4FA8A9D640C}" dt="2025-06-27T17:30:31.209" v="26"/>
        <pc:sldMkLst>
          <pc:docMk/>
          <pc:sldMk cId="0" sldId="302"/>
        </pc:sldMkLst>
      </pc:sldChg>
      <pc:sldChg chg="ord">
        <pc:chgData name="來賓使用者" userId="" providerId="Windows Live" clId="Web-{C2FC5D93-D5F2-3A7A-896F-E4FA8A9D640C}" dt="2025-06-27T17:30:31.209" v="25"/>
        <pc:sldMkLst>
          <pc:docMk/>
          <pc:sldMk cId="0" sldId="303"/>
        </pc:sldMkLst>
      </pc:sldChg>
      <pc:sldChg chg="ord">
        <pc:chgData name="來賓使用者" userId="" providerId="Windows Live" clId="Web-{C2FC5D93-D5F2-3A7A-896F-E4FA8A9D640C}" dt="2025-06-27T17:30:31.209" v="24"/>
        <pc:sldMkLst>
          <pc:docMk/>
          <pc:sldMk cId="0" sldId="304"/>
        </pc:sldMkLst>
      </pc:sldChg>
      <pc:sldChg chg="ord">
        <pc:chgData name="來賓使用者" userId="" providerId="Windows Live" clId="Web-{C2FC5D93-D5F2-3A7A-896F-E4FA8A9D640C}" dt="2025-06-27T17:30:31.209" v="23"/>
        <pc:sldMkLst>
          <pc:docMk/>
          <pc:sldMk cId="0" sldId="305"/>
        </pc:sldMkLst>
      </pc:sldChg>
      <pc:sldChg chg="ord">
        <pc:chgData name="來賓使用者" userId="" providerId="Windows Live" clId="Web-{C2FC5D93-D5F2-3A7A-896F-E4FA8A9D640C}" dt="2025-06-27T17:30:31.209" v="22"/>
        <pc:sldMkLst>
          <pc:docMk/>
          <pc:sldMk cId="0" sldId="306"/>
        </pc:sldMkLst>
      </pc:sldChg>
      <pc:sldChg chg="ord">
        <pc:chgData name="來賓使用者" userId="" providerId="Windows Live" clId="Web-{C2FC5D93-D5F2-3A7A-896F-E4FA8A9D640C}" dt="2025-06-27T17:30:31.209" v="21"/>
        <pc:sldMkLst>
          <pc:docMk/>
          <pc:sldMk cId="0" sldId="307"/>
        </pc:sldMkLst>
      </pc:sldChg>
      <pc:sldChg chg="ord">
        <pc:chgData name="來賓使用者" userId="" providerId="Windows Live" clId="Web-{C2FC5D93-D5F2-3A7A-896F-E4FA8A9D640C}" dt="2025-06-27T17:30:31.209" v="20"/>
        <pc:sldMkLst>
          <pc:docMk/>
          <pc:sldMk cId="0" sldId="308"/>
        </pc:sldMkLst>
      </pc:sldChg>
      <pc:sldChg chg="ord">
        <pc:chgData name="來賓使用者" userId="" providerId="Windows Live" clId="Web-{C2FC5D93-D5F2-3A7A-896F-E4FA8A9D640C}" dt="2025-06-27T17:30:31.209" v="19"/>
        <pc:sldMkLst>
          <pc:docMk/>
          <pc:sldMk cId="0" sldId="309"/>
        </pc:sldMkLst>
      </pc:sldChg>
      <pc:sldChg chg="ord">
        <pc:chgData name="來賓使用者" userId="" providerId="Windows Live" clId="Web-{C2FC5D93-D5F2-3A7A-896F-E4FA8A9D640C}" dt="2025-06-27T17:30:31.209" v="18"/>
        <pc:sldMkLst>
          <pc:docMk/>
          <pc:sldMk cId="0" sldId="310"/>
        </pc:sldMkLst>
      </pc:sldChg>
      <pc:sldChg chg="ord">
        <pc:chgData name="來賓使用者" userId="" providerId="Windows Live" clId="Web-{C2FC5D93-D5F2-3A7A-896F-E4FA8A9D640C}" dt="2025-06-27T17:30:31.209" v="17"/>
        <pc:sldMkLst>
          <pc:docMk/>
          <pc:sldMk cId="0" sldId="311"/>
        </pc:sldMkLst>
      </pc:sldChg>
      <pc:sldChg chg="ord">
        <pc:chgData name="來賓使用者" userId="" providerId="Windows Live" clId="Web-{C2FC5D93-D5F2-3A7A-896F-E4FA8A9D640C}" dt="2025-06-27T17:30:31.209" v="16"/>
        <pc:sldMkLst>
          <pc:docMk/>
          <pc:sldMk cId="0" sldId="312"/>
        </pc:sldMkLst>
      </pc:sldChg>
      <pc:sldChg chg="ord">
        <pc:chgData name="來賓使用者" userId="" providerId="Windows Live" clId="Web-{C2FC5D93-D5F2-3A7A-896F-E4FA8A9D640C}" dt="2025-06-27T17:30:31.209" v="15"/>
        <pc:sldMkLst>
          <pc:docMk/>
          <pc:sldMk cId="0" sldId="313"/>
        </pc:sldMkLst>
      </pc:sldChg>
      <pc:sldChg chg="ord">
        <pc:chgData name="來賓使用者" userId="" providerId="Windows Live" clId="Web-{C2FC5D93-D5F2-3A7A-896F-E4FA8A9D640C}" dt="2025-06-27T17:30:31.209" v="14"/>
        <pc:sldMkLst>
          <pc:docMk/>
          <pc:sldMk cId="0" sldId="314"/>
        </pc:sldMkLst>
      </pc:sldChg>
      <pc:sldChg chg="ord">
        <pc:chgData name="來賓使用者" userId="" providerId="Windows Live" clId="Web-{C2FC5D93-D5F2-3A7A-896F-E4FA8A9D640C}" dt="2025-06-27T17:30:31.209" v="13"/>
        <pc:sldMkLst>
          <pc:docMk/>
          <pc:sldMk cId="0" sldId="315"/>
        </pc:sldMkLst>
      </pc:sldChg>
      <pc:sldChg chg="ord">
        <pc:chgData name="來賓使用者" userId="" providerId="Windows Live" clId="Web-{C2FC5D93-D5F2-3A7A-896F-E4FA8A9D640C}" dt="2025-06-27T17:30:31.209" v="12"/>
        <pc:sldMkLst>
          <pc:docMk/>
          <pc:sldMk cId="0" sldId="316"/>
        </pc:sldMkLst>
      </pc:sldChg>
      <pc:sldChg chg="ord">
        <pc:chgData name="來賓使用者" userId="" providerId="Windows Live" clId="Web-{C2FC5D93-D5F2-3A7A-896F-E4FA8A9D640C}" dt="2025-06-27T17:30:31.209" v="11"/>
        <pc:sldMkLst>
          <pc:docMk/>
          <pc:sldMk cId="0" sldId="317"/>
        </pc:sldMkLst>
      </pc:sldChg>
      <pc:sldChg chg="ord">
        <pc:chgData name="來賓使用者" userId="" providerId="Windows Live" clId="Web-{C2FC5D93-D5F2-3A7A-896F-E4FA8A9D640C}" dt="2025-06-27T17:30:31.209" v="10"/>
        <pc:sldMkLst>
          <pc:docMk/>
          <pc:sldMk cId="0" sldId="318"/>
        </pc:sldMkLst>
      </pc:sldChg>
      <pc:sldChg chg="ord">
        <pc:chgData name="來賓使用者" userId="" providerId="Windows Live" clId="Web-{C2FC5D93-D5F2-3A7A-896F-E4FA8A9D640C}" dt="2025-06-27T17:30:31.209" v="9"/>
        <pc:sldMkLst>
          <pc:docMk/>
          <pc:sldMk cId="0" sldId="319"/>
        </pc:sldMkLst>
      </pc:sldChg>
      <pc:sldChg chg="ord">
        <pc:chgData name="來賓使用者" userId="" providerId="Windows Live" clId="Web-{C2FC5D93-D5F2-3A7A-896F-E4FA8A9D640C}" dt="2025-06-27T17:30:31.209" v="8"/>
        <pc:sldMkLst>
          <pc:docMk/>
          <pc:sldMk cId="0" sldId="320"/>
        </pc:sldMkLst>
      </pc:sldChg>
    </pc:docChg>
  </pc:docChgLst>
  <pc:docChgLst>
    <pc:chgData name="Wai Yin Henry Wong" userId="7adfdf652c41fb6c" providerId="Windows Live" clId="Web-{7436EE3E-FA08-6A9A-87C7-97AA182581FF}"/>
    <pc:docChg chg="delSld modSld sldOrd modSection">
      <pc:chgData name="Wai Yin Henry Wong" userId="7adfdf652c41fb6c" providerId="Windows Live" clId="Web-{7436EE3E-FA08-6A9A-87C7-97AA182581FF}" dt="2025-06-28T13:15:54.720" v="26"/>
      <pc:docMkLst>
        <pc:docMk/>
      </pc:docMkLst>
      <pc:sldChg chg="ord">
        <pc:chgData name="Wai Yin Henry Wong" userId="7adfdf652c41fb6c" providerId="Windows Live" clId="Web-{7436EE3E-FA08-6A9A-87C7-97AA182581FF}" dt="2025-06-28T13:15:40.064" v="24"/>
        <pc:sldMkLst>
          <pc:docMk/>
          <pc:sldMk cId="0" sldId="279"/>
        </pc:sldMkLst>
      </pc:sldChg>
      <pc:sldChg chg="del">
        <pc:chgData name="Wai Yin Henry Wong" userId="7adfdf652c41fb6c" providerId="Windows Live" clId="Web-{7436EE3E-FA08-6A9A-87C7-97AA182581FF}" dt="2025-06-28T13:15:47.329" v="25"/>
        <pc:sldMkLst>
          <pc:docMk/>
          <pc:sldMk cId="0" sldId="298"/>
        </pc:sldMkLst>
      </pc:sldChg>
      <pc:sldChg chg="del">
        <pc:chgData name="Wai Yin Henry Wong" userId="7adfdf652c41fb6c" providerId="Windows Live" clId="Web-{7436EE3E-FA08-6A9A-87C7-97AA182581FF}" dt="2025-06-28T13:15:54.720" v="26"/>
        <pc:sldMkLst>
          <pc:docMk/>
          <pc:sldMk cId="0" sldId="313"/>
        </pc:sldMkLst>
      </pc:sldChg>
      <pc:sldChg chg="addSp delSp modSp">
        <pc:chgData name="Wai Yin Henry Wong" userId="7adfdf652c41fb6c" providerId="Windows Live" clId="Web-{7436EE3E-FA08-6A9A-87C7-97AA182581FF}" dt="2025-06-28T13:15:21.923" v="23" actId="1076"/>
        <pc:sldMkLst>
          <pc:docMk/>
          <pc:sldMk cId="0" sldId="316"/>
        </pc:sldMkLst>
        <pc:spChg chg="mod">
          <ac:chgData name="Wai Yin Henry Wong" userId="7adfdf652c41fb6c" providerId="Windows Live" clId="Web-{7436EE3E-FA08-6A9A-87C7-97AA182581FF}" dt="2025-06-28T13:15:09.063" v="21" actId="14100"/>
          <ac:spMkLst>
            <pc:docMk/>
            <pc:sldMk cId="0" sldId="316"/>
            <ac:spMk id="529" creationId="{00000000-0000-0000-0000-000000000000}"/>
          </ac:spMkLst>
        </pc:spChg>
        <pc:spChg chg="mod">
          <ac:chgData name="Wai Yin Henry Wong" userId="7adfdf652c41fb6c" providerId="Windows Live" clId="Web-{7436EE3E-FA08-6A9A-87C7-97AA182581FF}" dt="2025-06-28T13:15:21.923" v="23" actId="1076"/>
          <ac:spMkLst>
            <pc:docMk/>
            <pc:sldMk cId="0" sldId="316"/>
            <ac:spMk id="531" creationId="{00000000-0000-0000-0000-000000000000}"/>
          </ac:spMkLst>
        </pc:spChg>
        <pc:picChg chg="add mod ord modCrop">
          <ac:chgData name="Wai Yin Henry Wong" userId="7adfdf652c41fb6c" providerId="Windows Live" clId="Web-{7436EE3E-FA08-6A9A-87C7-97AA182581FF}" dt="2025-06-28T13:15:03.516" v="19" actId="1076"/>
          <ac:picMkLst>
            <pc:docMk/>
            <pc:sldMk cId="0" sldId="316"/>
            <ac:picMk id="2" creationId="{CC325D7B-7D8C-5102-7062-C66F97E69DEE}"/>
          </ac:picMkLst>
        </pc:picChg>
        <pc:picChg chg="del">
          <ac:chgData name="Wai Yin Henry Wong" userId="7adfdf652c41fb6c" providerId="Windows Live" clId="Web-{7436EE3E-FA08-6A9A-87C7-97AA182581FF}" dt="2025-06-28T13:14:06.594" v="4"/>
          <ac:picMkLst>
            <pc:docMk/>
            <pc:sldMk cId="0" sldId="316"/>
            <ac:picMk id="523" creationId="{00000000-0000-0000-0000-000000000000}"/>
          </ac:picMkLst>
        </pc:picChg>
      </pc:sldChg>
      <pc:sldChg chg="modSp">
        <pc:chgData name="Wai Yin Henry Wong" userId="7adfdf652c41fb6c" providerId="Windows Live" clId="Web-{7436EE3E-FA08-6A9A-87C7-97AA182581FF}" dt="2025-06-28T13:10:47.217" v="1" actId="20577"/>
        <pc:sldMkLst>
          <pc:docMk/>
          <pc:sldMk cId="4061743680" sldId="321"/>
        </pc:sldMkLst>
        <pc:spChg chg="mod">
          <ac:chgData name="Wai Yin Henry Wong" userId="7adfdf652c41fb6c" providerId="Windows Live" clId="Web-{7436EE3E-FA08-6A9A-87C7-97AA182581FF}" dt="2025-06-28T13:10:47.217" v="1" actId="20577"/>
          <ac:spMkLst>
            <pc:docMk/>
            <pc:sldMk cId="4061743680" sldId="321"/>
            <ac:spMk id="10" creationId="{39C43C55-6C33-0402-8D23-F246DB989E98}"/>
          </ac:spMkLst>
        </pc:spChg>
        <pc:spChg chg="mod">
          <ac:chgData name="Wai Yin Henry Wong" userId="7adfdf652c41fb6c" providerId="Windows Live" clId="Web-{7436EE3E-FA08-6A9A-87C7-97AA182581FF}" dt="2025-06-28T13:10:45.295" v="0" actId="20577"/>
          <ac:spMkLst>
            <pc:docMk/>
            <pc:sldMk cId="4061743680" sldId="321"/>
            <ac:spMk id="11" creationId="{11660A67-CA79-F04F-7C33-4C235E13CA87}"/>
          </ac:spMkLst>
        </pc:spChg>
      </pc:sldChg>
    </pc:docChg>
  </pc:docChgLst>
  <pc:docChgLst>
    <pc:chgData name="Wai Yin Henry Wong" userId="7adfdf652c41fb6c" providerId="Windows Live" clId="Web-{8E5AF2A5-4C2E-4811-0CA8-DB1E61C6C23B}"/>
    <pc:docChg chg="addSld modSld">
      <pc:chgData name="Wai Yin Henry Wong" userId="7adfdf652c41fb6c" providerId="Windows Live" clId="Web-{8E5AF2A5-4C2E-4811-0CA8-DB1E61C6C23B}" dt="2025-06-27T17:23:43.754" v="232" actId="14100"/>
      <pc:docMkLst>
        <pc:docMk/>
      </pc:docMkLst>
      <pc:sldChg chg="modSp">
        <pc:chgData name="Wai Yin Henry Wong" userId="7adfdf652c41fb6c" providerId="Windows Live" clId="Web-{8E5AF2A5-4C2E-4811-0CA8-DB1E61C6C23B}" dt="2025-06-27T17:04:35.739" v="36" actId="20577"/>
        <pc:sldMkLst>
          <pc:docMk/>
          <pc:sldMk cId="0" sldId="259"/>
        </pc:sldMkLst>
        <pc:spChg chg="mod">
          <ac:chgData name="Wai Yin Henry Wong" userId="7adfdf652c41fb6c" providerId="Windows Live" clId="Web-{8E5AF2A5-4C2E-4811-0CA8-DB1E61C6C23B}" dt="2025-06-27T17:04:35.739" v="36" actId="20577"/>
          <ac:spMkLst>
            <pc:docMk/>
            <pc:sldMk cId="0" sldId="259"/>
            <ac:spMk id="85" creationId="{00000000-0000-0000-0000-000000000000}"/>
          </ac:spMkLst>
        </pc:spChg>
      </pc:sldChg>
      <pc:sldChg chg="modSp">
        <pc:chgData name="Wai Yin Henry Wong" userId="7adfdf652c41fb6c" providerId="Windows Live" clId="Web-{8E5AF2A5-4C2E-4811-0CA8-DB1E61C6C23B}" dt="2025-06-27T17:04:38.536" v="37" actId="20577"/>
        <pc:sldMkLst>
          <pc:docMk/>
          <pc:sldMk cId="0" sldId="260"/>
        </pc:sldMkLst>
        <pc:spChg chg="mod">
          <ac:chgData name="Wai Yin Henry Wong" userId="7adfdf652c41fb6c" providerId="Windows Live" clId="Web-{8E5AF2A5-4C2E-4811-0CA8-DB1E61C6C23B}" dt="2025-06-27T17:04:38.536" v="37" actId="20577"/>
          <ac:spMkLst>
            <pc:docMk/>
            <pc:sldMk cId="0" sldId="260"/>
            <ac:spMk id="97" creationId="{00000000-0000-0000-0000-000000000000}"/>
          </ac:spMkLst>
        </pc:spChg>
      </pc:sldChg>
      <pc:sldChg chg="addSp modSp">
        <pc:chgData name="Wai Yin Henry Wong" userId="7adfdf652c41fb6c" providerId="Windows Live" clId="Web-{8E5AF2A5-4C2E-4811-0CA8-DB1E61C6C23B}" dt="2025-06-27T16:59:26.675" v="34" actId="1076"/>
        <pc:sldMkLst>
          <pc:docMk/>
          <pc:sldMk cId="0" sldId="263"/>
        </pc:sldMkLst>
        <pc:spChg chg="add mod">
          <ac:chgData name="Wai Yin Henry Wong" userId="7adfdf652c41fb6c" providerId="Windows Live" clId="Web-{8E5AF2A5-4C2E-4811-0CA8-DB1E61C6C23B}" dt="2025-06-27T16:59:17.300" v="30" actId="20577"/>
          <ac:spMkLst>
            <pc:docMk/>
            <pc:sldMk cId="0" sldId="263"/>
            <ac:spMk id="4" creationId="{A01C9132-0B61-3364-AEA2-392E5181967E}"/>
          </ac:spMkLst>
        </pc:spChg>
        <pc:spChg chg="add mod">
          <ac:chgData name="Wai Yin Henry Wong" userId="7adfdf652c41fb6c" providerId="Windows Live" clId="Web-{8E5AF2A5-4C2E-4811-0CA8-DB1E61C6C23B}" dt="2025-06-27T16:59:26.675" v="34" actId="1076"/>
          <ac:spMkLst>
            <pc:docMk/>
            <pc:sldMk cId="0" sldId="263"/>
            <ac:spMk id="5" creationId="{D95D194D-220E-494B-BFAC-3E3D87699196}"/>
          </ac:spMkLst>
        </pc:spChg>
        <pc:picChg chg="add mod">
          <ac:chgData name="Wai Yin Henry Wong" userId="7adfdf652c41fb6c" providerId="Windows Live" clId="Web-{8E5AF2A5-4C2E-4811-0CA8-DB1E61C6C23B}" dt="2025-06-27T16:58:50.034" v="11" actId="1076"/>
          <ac:picMkLst>
            <pc:docMk/>
            <pc:sldMk cId="0" sldId="263"/>
            <ac:picMk id="2" creationId="{C6CE93C2-C050-EC41-1436-4E1C184827B3}"/>
          </ac:picMkLst>
        </pc:picChg>
        <pc:picChg chg="add mod">
          <ac:chgData name="Wai Yin Henry Wong" userId="7adfdf652c41fb6c" providerId="Windows Live" clId="Web-{8E5AF2A5-4C2E-4811-0CA8-DB1E61C6C23B}" dt="2025-06-27T16:58:51.425" v="12" actId="1076"/>
          <ac:picMkLst>
            <pc:docMk/>
            <pc:sldMk cId="0" sldId="263"/>
            <ac:picMk id="3" creationId="{091EAA7C-6844-AF54-D1E4-1EA0DAE0BC3F}"/>
          </ac:picMkLst>
        </pc:picChg>
      </pc:sldChg>
      <pc:sldChg chg="modSp">
        <pc:chgData name="Wai Yin Henry Wong" userId="7adfdf652c41fb6c" providerId="Windows Live" clId="Web-{8E5AF2A5-4C2E-4811-0CA8-DB1E61C6C23B}" dt="2025-06-27T17:22:03.925" v="154" actId="20577"/>
        <pc:sldMkLst>
          <pc:docMk/>
          <pc:sldMk cId="0" sldId="290"/>
        </pc:sldMkLst>
        <pc:spChg chg="mod">
          <ac:chgData name="Wai Yin Henry Wong" userId="7adfdf652c41fb6c" providerId="Windows Live" clId="Web-{8E5AF2A5-4C2E-4811-0CA8-DB1E61C6C23B}" dt="2025-06-27T17:22:03.925" v="154" actId="20577"/>
          <ac:spMkLst>
            <pc:docMk/>
            <pc:sldMk cId="0" sldId="290"/>
            <ac:spMk id="332" creationId="{00000000-0000-0000-0000-000000000000}"/>
          </ac:spMkLst>
        </pc:spChg>
      </pc:sldChg>
      <pc:sldChg chg="addSp delSp modSp">
        <pc:chgData name="Wai Yin Henry Wong" userId="7adfdf652c41fb6c" providerId="Windows Live" clId="Web-{8E5AF2A5-4C2E-4811-0CA8-DB1E61C6C23B}" dt="2025-06-27T17:23:43.754" v="232" actId="14100"/>
        <pc:sldMkLst>
          <pc:docMk/>
          <pc:sldMk cId="0" sldId="291"/>
        </pc:sldMkLst>
        <pc:spChg chg="add del mod">
          <ac:chgData name="Wai Yin Henry Wong" userId="7adfdf652c41fb6c" providerId="Windows Live" clId="Web-{8E5AF2A5-4C2E-4811-0CA8-DB1E61C6C23B}" dt="2025-06-27T17:19:52.940" v="125"/>
          <ac:spMkLst>
            <pc:docMk/>
            <pc:sldMk cId="0" sldId="291"/>
            <ac:spMk id="4" creationId="{FF973A65-55E7-3A83-26D2-5CB0364147D9}"/>
          </ac:spMkLst>
        </pc:spChg>
        <pc:spChg chg="add mod">
          <ac:chgData name="Wai Yin Henry Wong" userId="7adfdf652c41fb6c" providerId="Windows Live" clId="Web-{8E5AF2A5-4C2E-4811-0CA8-DB1E61C6C23B}" dt="2025-06-27T17:20:02.862" v="129" actId="14100"/>
          <ac:spMkLst>
            <pc:docMk/>
            <pc:sldMk cId="0" sldId="291"/>
            <ac:spMk id="6" creationId="{F90234E0-E098-9EFF-C90F-D63065D2CEF5}"/>
          </ac:spMkLst>
        </pc:spChg>
        <pc:spChg chg="add mod">
          <ac:chgData name="Wai Yin Henry Wong" userId="7adfdf652c41fb6c" providerId="Windows Live" clId="Web-{8E5AF2A5-4C2E-4811-0CA8-DB1E61C6C23B}" dt="2025-06-27T17:20:07.690" v="131" actId="1076"/>
          <ac:spMkLst>
            <pc:docMk/>
            <pc:sldMk cId="0" sldId="291"/>
            <ac:spMk id="7" creationId="{BC3DDB4E-E56B-39CB-F5DF-BFB7905C1B6E}"/>
          </ac:spMkLst>
        </pc:spChg>
        <pc:spChg chg="add mod">
          <ac:chgData name="Wai Yin Henry Wong" userId="7adfdf652c41fb6c" providerId="Windows Live" clId="Web-{8E5AF2A5-4C2E-4811-0CA8-DB1E61C6C23B}" dt="2025-06-27T17:23:34.707" v="227" actId="1076"/>
          <ac:spMkLst>
            <pc:docMk/>
            <pc:sldMk cId="0" sldId="291"/>
            <ac:spMk id="10" creationId="{CF9362EC-EEC2-F63F-0F3D-DE06F4B88D70}"/>
          </ac:spMkLst>
        </pc:spChg>
        <pc:spChg chg="add mod">
          <ac:chgData name="Wai Yin Henry Wong" userId="7adfdf652c41fb6c" providerId="Windows Live" clId="Web-{8E5AF2A5-4C2E-4811-0CA8-DB1E61C6C23B}" dt="2025-06-27T17:23:34.707" v="228" actId="1076"/>
          <ac:spMkLst>
            <pc:docMk/>
            <pc:sldMk cId="0" sldId="291"/>
            <ac:spMk id="11" creationId="{F9011C59-DBD3-59A7-70F5-FD5308C49AD4}"/>
          </ac:spMkLst>
        </pc:spChg>
        <pc:spChg chg="add mod">
          <ac:chgData name="Wai Yin Henry Wong" userId="7adfdf652c41fb6c" providerId="Windows Live" clId="Web-{8E5AF2A5-4C2E-4811-0CA8-DB1E61C6C23B}" dt="2025-06-27T17:22:32.238" v="169" actId="1076"/>
          <ac:spMkLst>
            <pc:docMk/>
            <pc:sldMk cId="0" sldId="291"/>
            <ac:spMk id="12" creationId="{F12F4F37-2D32-A260-0010-59712D4A58C9}"/>
          </ac:spMkLst>
        </pc:spChg>
        <pc:spChg chg="add del">
          <ac:chgData name="Wai Yin Henry Wong" userId="7adfdf652c41fb6c" providerId="Windows Live" clId="Web-{8E5AF2A5-4C2E-4811-0CA8-DB1E61C6C23B}" dt="2025-06-27T17:22:34.769" v="173"/>
          <ac:spMkLst>
            <pc:docMk/>
            <pc:sldMk cId="0" sldId="291"/>
            <ac:spMk id="13" creationId="{43D68E79-7A09-3662-41AF-6DB70963697B}"/>
          </ac:spMkLst>
        </pc:spChg>
        <pc:spChg chg="add mod">
          <ac:chgData name="Wai Yin Henry Wong" userId="7adfdf652c41fb6c" providerId="Windows Live" clId="Web-{8E5AF2A5-4C2E-4811-0CA8-DB1E61C6C23B}" dt="2025-06-27T17:23:43.754" v="232" actId="14100"/>
          <ac:spMkLst>
            <pc:docMk/>
            <pc:sldMk cId="0" sldId="291"/>
            <ac:spMk id="14" creationId="{DD140188-A6A1-94B0-A4E4-2A9B022F3178}"/>
          </ac:spMkLst>
        </pc:spChg>
        <pc:spChg chg="add mod">
          <ac:chgData name="Wai Yin Henry Wong" userId="7adfdf652c41fb6c" providerId="Windows Live" clId="Web-{8E5AF2A5-4C2E-4811-0CA8-DB1E61C6C23B}" dt="2025-06-27T17:23:37.629" v="231" actId="14100"/>
          <ac:spMkLst>
            <pc:docMk/>
            <pc:sldMk cId="0" sldId="291"/>
            <ac:spMk id="15" creationId="{080ED38E-8BA8-978D-F1C5-C43626C6D3DD}"/>
          </ac:spMkLst>
        </pc:spChg>
        <pc:spChg chg="del">
          <ac:chgData name="Wai Yin Henry Wong" userId="7adfdf652c41fb6c" providerId="Windows Live" clId="Web-{8E5AF2A5-4C2E-4811-0CA8-DB1E61C6C23B}" dt="2025-06-27T17:19:50.924" v="124"/>
          <ac:spMkLst>
            <pc:docMk/>
            <pc:sldMk cId="0" sldId="291"/>
            <ac:spMk id="343" creationId="{00000000-0000-0000-0000-000000000000}"/>
          </ac:spMkLst>
        </pc:spChg>
        <pc:picChg chg="add mod">
          <ac:chgData name="Wai Yin Henry Wong" userId="7adfdf652c41fb6c" providerId="Windows Live" clId="Web-{8E5AF2A5-4C2E-4811-0CA8-DB1E61C6C23B}" dt="2025-06-27T17:23:28.879" v="224" actId="1076"/>
          <ac:picMkLst>
            <pc:docMk/>
            <pc:sldMk cId="0" sldId="291"/>
            <ac:picMk id="2" creationId="{0643B51C-4F7A-F701-71D2-FAD7E70CA522}"/>
          </ac:picMkLst>
        </pc:picChg>
        <pc:picChg chg="add mod">
          <ac:chgData name="Wai Yin Henry Wong" userId="7adfdf652c41fb6c" providerId="Windows Live" clId="Web-{8E5AF2A5-4C2E-4811-0CA8-DB1E61C6C23B}" dt="2025-06-27T17:23:34.692" v="225" actId="1076"/>
          <ac:picMkLst>
            <pc:docMk/>
            <pc:sldMk cId="0" sldId="291"/>
            <ac:picMk id="8" creationId="{4F4BA0EE-49A8-76F5-2387-F6116B9A397C}"/>
          </ac:picMkLst>
        </pc:picChg>
        <pc:picChg chg="add mod modCrop">
          <ac:chgData name="Wai Yin Henry Wong" userId="7adfdf652c41fb6c" providerId="Windows Live" clId="Web-{8E5AF2A5-4C2E-4811-0CA8-DB1E61C6C23B}" dt="2025-06-27T17:23:34.707" v="226" actId="1076"/>
          <ac:picMkLst>
            <pc:docMk/>
            <pc:sldMk cId="0" sldId="291"/>
            <ac:picMk id="9" creationId="{03AD988C-4A17-FCD2-2997-E7551C489742}"/>
          </ac:picMkLst>
        </pc:picChg>
      </pc:sldChg>
      <pc:sldChg chg="addSp delSp modSp new">
        <pc:chgData name="Wai Yin Henry Wong" userId="7adfdf652c41fb6c" providerId="Windows Live" clId="Web-{8E5AF2A5-4C2E-4811-0CA8-DB1E61C6C23B}" dt="2025-06-27T17:07:14.444" v="120" actId="1076"/>
        <pc:sldMkLst>
          <pc:docMk/>
          <pc:sldMk cId="4061743680" sldId="321"/>
        </pc:sldMkLst>
        <pc:spChg chg="mod">
          <ac:chgData name="Wai Yin Henry Wong" userId="7adfdf652c41fb6c" providerId="Windows Live" clId="Web-{8E5AF2A5-4C2E-4811-0CA8-DB1E61C6C23B}" dt="2025-06-27T17:04:56.208" v="47" actId="20577"/>
          <ac:spMkLst>
            <pc:docMk/>
            <pc:sldMk cId="4061743680" sldId="321"/>
            <ac:spMk id="2" creationId="{D1C8A85B-7A8C-D22C-C82E-28E3744836D5}"/>
          </ac:spMkLst>
        </pc:spChg>
        <pc:spChg chg="del mod">
          <ac:chgData name="Wai Yin Henry Wong" userId="7adfdf652c41fb6c" providerId="Windows Live" clId="Web-{8E5AF2A5-4C2E-4811-0CA8-DB1E61C6C23B}" dt="2025-06-27T17:06:46.365" v="106"/>
          <ac:spMkLst>
            <pc:docMk/>
            <pc:sldMk cId="4061743680" sldId="321"/>
            <ac:spMk id="3" creationId="{C5A3A187-F69A-1DC5-D535-568E874A5396}"/>
          </ac:spMkLst>
        </pc:spChg>
        <pc:spChg chg="add mod">
          <ac:chgData name="Wai Yin Henry Wong" userId="7adfdf652c41fb6c" providerId="Windows Live" clId="Web-{8E5AF2A5-4C2E-4811-0CA8-DB1E61C6C23B}" dt="2025-06-27T17:07:05.787" v="116" actId="14100"/>
          <ac:spMkLst>
            <pc:docMk/>
            <pc:sldMk cId="4061743680" sldId="321"/>
            <ac:spMk id="7" creationId="{EB468CB2-BA58-875F-2CDF-E75623299E1B}"/>
          </ac:spMkLst>
        </pc:spChg>
        <pc:spChg chg="add mod">
          <ac:chgData name="Wai Yin Henry Wong" userId="7adfdf652c41fb6c" providerId="Windows Live" clId="Web-{8E5AF2A5-4C2E-4811-0CA8-DB1E61C6C23B}" dt="2025-06-27T17:07:14.444" v="119" actId="1076"/>
          <ac:spMkLst>
            <pc:docMk/>
            <pc:sldMk cId="4061743680" sldId="321"/>
            <ac:spMk id="8" creationId="{A0FB28AF-7D57-D6D7-F906-FD2C901052A2}"/>
          </ac:spMkLst>
        </pc:spChg>
        <pc:spChg chg="add mod">
          <ac:chgData name="Wai Yin Henry Wong" userId="7adfdf652c41fb6c" providerId="Windows Live" clId="Web-{8E5AF2A5-4C2E-4811-0CA8-DB1E61C6C23B}" dt="2025-06-27T17:07:11.834" v="117" actId="1076"/>
          <ac:spMkLst>
            <pc:docMk/>
            <pc:sldMk cId="4061743680" sldId="321"/>
            <ac:spMk id="10" creationId="{39C43C55-6C33-0402-8D23-F246DB989E98}"/>
          </ac:spMkLst>
        </pc:spChg>
        <pc:spChg chg="add mod">
          <ac:chgData name="Wai Yin Henry Wong" userId="7adfdf652c41fb6c" providerId="Windows Live" clId="Web-{8E5AF2A5-4C2E-4811-0CA8-DB1E61C6C23B}" dt="2025-06-27T17:07:14.444" v="120" actId="1076"/>
          <ac:spMkLst>
            <pc:docMk/>
            <pc:sldMk cId="4061743680" sldId="321"/>
            <ac:spMk id="11" creationId="{11660A67-CA79-F04F-7C33-4C235E13CA87}"/>
          </ac:spMkLst>
        </pc:spChg>
        <pc:spChg chg="add del mod">
          <ac:chgData name="Wai Yin Henry Wong" userId="7adfdf652c41fb6c" providerId="Windows Live" clId="Web-{8E5AF2A5-4C2E-4811-0CA8-DB1E61C6C23B}" dt="2025-06-27T17:06:48.709" v="107"/>
          <ac:spMkLst>
            <pc:docMk/>
            <pc:sldMk cId="4061743680" sldId="321"/>
            <ac:spMk id="13" creationId="{4234BD8B-9A23-3734-617F-F1A02D17947D}"/>
          </ac:spMkLst>
        </pc:spChg>
        <pc:picChg chg="add mod">
          <ac:chgData name="Wai Yin Henry Wong" userId="7adfdf652c41fb6c" providerId="Windows Live" clId="Web-{8E5AF2A5-4C2E-4811-0CA8-DB1E61C6C23B}" dt="2025-06-27T17:07:01.287" v="114" actId="14100"/>
          <ac:picMkLst>
            <pc:docMk/>
            <pc:sldMk cId="4061743680" sldId="321"/>
            <ac:picMk id="4" creationId="{5E490920-CD0F-3188-09DA-56170E7FBA26}"/>
          </ac:picMkLst>
        </pc:picChg>
        <pc:picChg chg="add mod">
          <ac:chgData name="Wai Yin Henry Wong" userId="7adfdf652c41fb6c" providerId="Windows Live" clId="Web-{8E5AF2A5-4C2E-4811-0CA8-DB1E61C6C23B}" dt="2025-06-27T17:07:14.428" v="118" actId="1076"/>
          <ac:picMkLst>
            <pc:docMk/>
            <pc:sldMk cId="4061743680" sldId="321"/>
            <ac:picMk id="5" creationId="{F715E813-9E91-E25E-3ECC-76EB4E9310EB}"/>
          </ac:picMkLst>
        </pc:picChg>
      </pc:sldChg>
    </pc:docChg>
  </pc:docChgLst>
  <pc:docChgLst>
    <pc:chgData name="Wai Yin Henry Wong" userId="7adfdf652c41fb6c" providerId="Windows Live" clId="Web-{1637E489-83EA-0322-C592-F9C20538614F}"/>
    <pc:docChg chg="addSld delSld modSld modSection">
      <pc:chgData name="Wai Yin Henry Wong" userId="7adfdf652c41fb6c" providerId="Windows Live" clId="Web-{1637E489-83EA-0322-C592-F9C20538614F}" dt="2025-06-28T02:31:17.416" v="138" actId="20577"/>
      <pc:docMkLst>
        <pc:docMk/>
      </pc:docMkLst>
      <pc:sldChg chg="modSp">
        <pc:chgData name="Wai Yin Henry Wong" userId="7adfdf652c41fb6c" providerId="Windows Live" clId="Web-{1637E489-83EA-0322-C592-F9C20538614F}" dt="2025-06-28T02:31:17.416" v="138" actId="20577"/>
        <pc:sldMkLst>
          <pc:docMk/>
          <pc:sldMk cId="0" sldId="256"/>
        </pc:sldMkLst>
        <pc:spChg chg="mod">
          <ac:chgData name="Wai Yin Henry Wong" userId="7adfdf652c41fb6c" providerId="Windows Live" clId="Web-{1637E489-83EA-0322-C592-F9C20538614F}" dt="2025-06-28T02:31:17.416" v="138" actId="20577"/>
          <ac:spMkLst>
            <pc:docMk/>
            <pc:sldMk cId="0" sldId="256"/>
            <ac:spMk id="54" creationId="{00000000-0000-0000-0000-000000000000}"/>
          </ac:spMkLst>
        </pc:spChg>
      </pc:sldChg>
      <pc:sldChg chg="modSp">
        <pc:chgData name="Wai Yin Henry Wong" userId="7adfdf652c41fb6c" providerId="Windows Live" clId="Web-{1637E489-83EA-0322-C592-F9C20538614F}" dt="2025-06-28T02:00:40.682" v="84" actId="20577"/>
        <pc:sldMkLst>
          <pc:docMk/>
          <pc:sldMk cId="0" sldId="257"/>
        </pc:sldMkLst>
        <pc:spChg chg="mod">
          <ac:chgData name="Wai Yin Henry Wong" userId="7adfdf652c41fb6c" providerId="Windows Live" clId="Web-{1637E489-83EA-0322-C592-F9C20538614F}" dt="2025-06-28T02:00:40.682" v="84" actId="20577"/>
          <ac:spMkLst>
            <pc:docMk/>
            <pc:sldMk cId="0" sldId="257"/>
            <ac:spMk id="59" creationId="{00000000-0000-0000-0000-000000000000}"/>
          </ac:spMkLst>
        </pc:spChg>
      </pc:sldChg>
      <pc:sldChg chg="modSp">
        <pc:chgData name="Wai Yin Henry Wong" userId="7adfdf652c41fb6c" providerId="Windows Live" clId="Web-{1637E489-83EA-0322-C592-F9C20538614F}" dt="2025-06-28T02:00:34.870" v="80" actId="20577"/>
        <pc:sldMkLst>
          <pc:docMk/>
          <pc:sldMk cId="0" sldId="258"/>
        </pc:sldMkLst>
        <pc:spChg chg="mod">
          <ac:chgData name="Wai Yin Henry Wong" userId="7adfdf652c41fb6c" providerId="Windows Live" clId="Web-{1637E489-83EA-0322-C592-F9C20538614F}" dt="2025-06-28T02:00:34.870" v="80" actId="20577"/>
          <ac:spMkLst>
            <pc:docMk/>
            <pc:sldMk cId="0" sldId="258"/>
            <ac:spMk id="69" creationId="{00000000-0000-0000-0000-000000000000}"/>
          </ac:spMkLst>
        </pc:spChg>
      </pc:sldChg>
      <pc:sldChg chg="modSp">
        <pc:chgData name="Wai Yin Henry Wong" userId="7adfdf652c41fb6c" providerId="Windows Live" clId="Web-{1637E489-83EA-0322-C592-F9C20538614F}" dt="2025-06-28T02:00:47.370" v="87" actId="20577"/>
        <pc:sldMkLst>
          <pc:docMk/>
          <pc:sldMk cId="0" sldId="259"/>
        </pc:sldMkLst>
        <pc:spChg chg="mod">
          <ac:chgData name="Wai Yin Henry Wong" userId="7adfdf652c41fb6c" providerId="Windows Live" clId="Web-{1637E489-83EA-0322-C592-F9C20538614F}" dt="2025-06-28T02:00:47.370" v="87" actId="20577"/>
          <ac:spMkLst>
            <pc:docMk/>
            <pc:sldMk cId="0" sldId="259"/>
            <ac:spMk id="85" creationId="{00000000-0000-0000-0000-000000000000}"/>
          </ac:spMkLst>
        </pc:spChg>
      </pc:sldChg>
      <pc:sldChg chg="modSp">
        <pc:chgData name="Wai Yin Henry Wong" userId="7adfdf652c41fb6c" providerId="Windows Live" clId="Web-{1637E489-83EA-0322-C592-F9C20538614F}" dt="2025-06-28T02:00:50.792" v="91" actId="20577"/>
        <pc:sldMkLst>
          <pc:docMk/>
          <pc:sldMk cId="0" sldId="260"/>
        </pc:sldMkLst>
        <pc:spChg chg="mod">
          <ac:chgData name="Wai Yin Henry Wong" userId="7adfdf652c41fb6c" providerId="Windows Live" clId="Web-{1637E489-83EA-0322-C592-F9C20538614F}" dt="2025-06-28T02:00:50.792" v="91" actId="20577"/>
          <ac:spMkLst>
            <pc:docMk/>
            <pc:sldMk cId="0" sldId="260"/>
            <ac:spMk id="97" creationId="{00000000-0000-0000-0000-000000000000}"/>
          </ac:spMkLst>
        </pc:spChg>
      </pc:sldChg>
      <pc:sldChg chg="addSp delSp modSp">
        <pc:chgData name="Wai Yin Henry Wong" userId="7adfdf652c41fb6c" providerId="Windows Live" clId="Web-{1637E489-83EA-0322-C592-F9C20538614F}" dt="2025-06-28T01:52:48.383" v="11"/>
        <pc:sldMkLst>
          <pc:docMk/>
          <pc:sldMk cId="0" sldId="263"/>
        </pc:sldMkLst>
        <pc:picChg chg="del">
          <ac:chgData name="Wai Yin Henry Wong" userId="7adfdf652c41fb6c" providerId="Windows Live" clId="Web-{1637E489-83EA-0322-C592-F9C20538614F}" dt="2025-06-28T01:52:20.039" v="2"/>
          <ac:picMkLst>
            <pc:docMk/>
            <pc:sldMk cId="0" sldId="263"/>
            <ac:picMk id="2" creationId="{C6CE93C2-C050-EC41-1436-4E1C184827B3}"/>
          </ac:picMkLst>
        </pc:picChg>
        <pc:picChg chg="add del">
          <ac:chgData name="Wai Yin Henry Wong" userId="7adfdf652c41fb6c" providerId="Windows Live" clId="Web-{1637E489-83EA-0322-C592-F9C20538614F}" dt="2025-06-28T01:52:19.195" v="1"/>
          <ac:picMkLst>
            <pc:docMk/>
            <pc:sldMk cId="0" sldId="263"/>
            <ac:picMk id="3" creationId="{091EAA7C-6844-AF54-D1E4-1EA0DAE0BC3F}"/>
          </ac:picMkLst>
        </pc:picChg>
        <pc:picChg chg="add mod modCrop">
          <ac:chgData name="Wai Yin Henry Wong" userId="7adfdf652c41fb6c" providerId="Windows Live" clId="Web-{1637E489-83EA-0322-C592-F9C20538614F}" dt="2025-06-28T01:52:48.383" v="11"/>
          <ac:picMkLst>
            <pc:docMk/>
            <pc:sldMk cId="0" sldId="263"/>
            <ac:picMk id="6" creationId="{D0FA2653-7588-7989-FF0D-B673ECAD1629}"/>
          </ac:picMkLst>
        </pc:picChg>
      </pc:sldChg>
      <pc:sldChg chg="modSp">
        <pc:chgData name="Wai Yin Henry Wong" userId="7adfdf652c41fb6c" providerId="Windows Live" clId="Web-{1637E489-83EA-0322-C592-F9C20538614F}" dt="2025-06-28T01:59:59.821" v="77" actId="20577"/>
        <pc:sldMkLst>
          <pc:docMk/>
          <pc:sldMk cId="0" sldId="264"/>
        </pc:sldMkLst>
        <pc:spChg chg="mod">
          <ac:chgData name="Wai Yin Henry Wong" userId="7adfdf652c41fb6c" providerId="Windows Live" clId="Web-{1637E489-83EA-0322-C592-F9C20538614F}" dt="2025-06-28T01:59:59.821" v="77" actId="20577"/>
          <ac:spMkLst>
            <pc:docMk/>
            <pc:sldMk cId="0" sldId="264"/>
            <ac:spMk id="129" creationId="{00000000-0000-0000-0000-000000000000}"/>
          </ac:spMkLst>
        </pc:spChg>
      </pc:sldChg>
      <pc:sldChg chg="modSp">
        <pc:chgData name="Wai Yin Henry Wong" userId="7adfdf652c41fb6c" providerId="Windows Live" clId="Web-{1637E489-83EA-0322-C592-F9C20538614F}" dt="2025-06-28T02:01:58.638" v="131" actId="1076"/>
        <pc:sldMkLst>
          <pc:docMk/>
          <pc:sldMk cId="0" sldId="267"/>
        </pc:sldMkLst>
        <pc:spChg chg="mod">
          <ac:chgData name="Wai Yin Henry Wong" userId="7adfdf652c41fb6c" providerId="Windows Live" clId="Web-{1637E489-83EA-0322-C592-F9C20538614F}" dt="2025-06-28T02:01:58.638" v="131" actId="1076"/>
          <ac:spMkLst>
            <pc:docMk/>
            <pc:sldMk cId="0" sldId="267"/>
            <ac:spMk id="148" creationId="{00000000-0000-0000-0000-000000000000}"/>
          </ac:spMkLst>
        </pc:spChg>
        <pc:picChg chg="mod">
          <ac:chgData name="Wai Yin Henry Wong" userId="7adfdf652c41fb6c" providerId="Windows Live" clId="Web-{1637E489-83EA-0322-C592-F9C20538614F}" dt="2025-06-28T02:01:55.701" v="130" actId="1076"/>
          <ac:picMkLst>
            <pc:docMk/>
            <pc:sldMk cId="0" sldId="267"/>
            <ac:picMk id="147" creationId="{00000000-0000-0000-0000-000000000000}"/>
          </ac:picMkLst>
        </pc:picChg>
      </pc:sldChg>
      <pc:sldChg chg="modSp">
        <pc:chgData name="Wai Yin Henry Wong" userId="7adfdf652c41fb6c" providerId="Windows Live" clId="Web-{1637E489-83EA-0322-C592-F9C20538614F}" dt="2025-06-28T02:00:43.604" v="85" actId="20577"/>
        <pc:sldMkLst>
          <pc:docMk/>
          <pc:sldMk cId="4061743680" sldId="321"/>
        </pc:sldMkLst>
        <pc:spChg chg="mod">
          <ac:chgData name="Wai Yin Henry Wong" userId="7adfdf652c41fb6c" providerId="Windows Live" clId="Web-{1637E489-83EA-0322-C592-F9C20538614F}" dt="2025-06-28T02:00:43.604" v="85" actId="20577"/>
          <ac:spMkLst>
            <pc:docMk/>
            <pc:sldMk cId="4061743680" sldId="321"/>
            <ac:spMk id="2" creationId="{D1C8A85B-7A8C-D22C-C82E-28E3744836D5}"/>
          </ac:spMkLst>
        </pc:spChg>
      </pc:sldChg>
      <pc:sldChg chg="addSp modSp">
        <pc:chgData name="Wai Yin Henry Wong" userId="7adfdf652c41fb6c" providerId="Windows Live" clId="Web-{1637E489-83EA-0322-C592-F9C20538614F}" dt="2025-06-28T01:59:15.335" v="44" actId="1076"/>
        <pc:sldMkLst>
          <pc:docMk/>
          <pc:sldMk cId="3234659561" sldId="322"/>
        </pc:sldMkLst>
        <pc:spChg chg="add mod">
          <ac:chgData name="Wai Yin Henry Wong" userId="7adfdf652c41fb6c" providerId="Windows Live" clId="Web-{1637E489-83EA-0322-C592-F9C20538614F}" dt="2025-06-28T01:59:15.335" v="44" actId="1076"/>
          <ac:spMkLst>
            <pc:docMk/>
            <pc:sldMk cId="3234659561" sldId="322"/>
            <ac:spMk id="3" creationId="{FA002909-1F52-60EA-1C29-4DDE4C3EC517}"/>
          </ac:spMkLst>
        </pc:spChg>
        <pc:picChg chg="mod">
          <ac:chgData name="Wai Yin Henry Wong" userId="7adfdf652c41fb6c" providerId="Windows Live" clId="Web-{1637E489-83EA-0322-C592-F9C20538614F}" dt="2025-06-28T01:59:08.460" v="42" actId="1076"/>
          <ac:picMkLst>
            <pc:docMk/>
            <pc:sldMk cId="3234659561" sldId="322"/>
            <ac:picMk id="4" creationId="{91A67AA0-59AA-2584-FC8C-7283A4A477C6}"/>
          </ac:picMkLst>
        </pc:picChg>
      </pc:sldChg>
      <pc:sldChg chg="add del replId">
        <pc:chgData name="Wai Yin Henry Wong" userId="7adfdf652c41fb6c" providerId="Windows Live" clId="Web-{1637E489-83EA-0322-C592-F9C20538614F}" dt="2025-06-28T01:58:04.864" v="13"/>
        <pc:sldMkLst>
          <pc:docMk/>
          <pc:sldMk cId="1393763637"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cp.s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9dea67f9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9dea67f9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5aa86ebc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5aa86eb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e5aa86eb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e5aa86eb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More than chatting</a:t>
            </a:r>
            <a:endParaRPr/>
          </a:p>
          <a:p>
            <a:pPr marL="0" lvl="0" indent="0" algn="l" rtl="0">
              <a:spcBef>
                <a:spcPts val="0"/>
              </a:spcBef>
              <a:spcAft>
                <a:spcPts val="0"/>
              </a:spcAft>
              <a:buNone/>
            </a:pPr>
            <a:r>
              <a:rPr lang="zh-TW"/>
              <a:t>LLM can actually interact with the environment and “do something”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e5aa86e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e5aa86e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zh-TW" sz="1050">
                <a:solidFill>
                  <a:srgbClr val="A22889"/>
                </a:solidFill>
                <a:highlight>
                  <a:srgbClr val="FFFFFE"/>
                </a:highlight>
                <a:latin typeface="Courier New"/>
                <a:ea typeface="Courier New"/>
                <a:cs typeface="Courier New"/>
                <a:sym typeface="Courier New"/>
              </a:rPr>
              <a:t>flowchart</a:t>
            </a:r>
            <a:r>
              <a:rPr lang="zh-TW" sz="1050">
                <a:solidFill>
                  <a:schemeClr val="dk1"/>
                </a:solidFill>
                <a:highlight>
                  <a:srgbClr val="FFFFFE"/>
                </a:highlight>
                <a:latin typeface="Courier New"/>
                <a:ea typeface="Courier New"/>
                <a:cs typeface="Courier New"/>
                <a:sym typeface="Courier New"/>
              </a:rPr>
              <a:t> </a:t>
            </a:r>
            <a:r>
              <a:rPr lang="zh-TW" sz="1050">
                <a:solidFill>
                  <a:srgbClr val="649696"/>
                </a:solidFill>
                <a:highlight>
                  <a:srgbClr val="FFFFFE"/>
                </a:highlight>
                <a:latin typeface="Courier New"/>
                <a:ea typeface="Courier New"/>
                <a:cs typeface="Courier New"/>
                <a:sym typeface="Courier New"/>
              </a:rPr>
              <a:t>TB</a:t>
            </a:r>
            <a:endParaRPr sz="1050">
              <a:solidFill>
                <a:srgbClr val="649696"/>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888C89"/>
                </a:solidFill>
                <a:highlight>
                  <a:srgbClr val="FFFFFE"/>
                </a:highlight>
                <a:latin typeface="Courier New"/>
                <a:ea typeface="Courier New"/>
                <a:cs typeface="Courier New"/>
                <a:sym typeface="Courier New"/>
              </a:rPr>
              <a:t>%% Nodes</a:t>
            </a:r>
            <a:endParaRPr sz="1050">
              <a:solidFill>
                <a:srgbClr val="888C89"/>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Agent</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&gt;|</a:t>
            </a:r>
            <a:r>
              <a:rPr lang="zh-TW" sz="1050">
                <a:solidFill>
                  <a:srgbClr val="A22889"/>
                </a:solidFill>
                <a:highlight>
                  <a:srgbClr val="FFFFFE"/>
                </a:highlight>
                <a:latin typeface="Courier New"/>
                <a:ea typeface="Courier New"/>
                <a:cs typeface="Courier New"/>
                <a:sym typeface="Courier New"/>
              </a:rPr>
              <a:t>uses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S</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Search</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Tool</a:t>
            </a:r>
            <a:r>
              <a:rPr lang="zh-TW"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&gt;|</a:t>
            </a:r>
            <a:r>
              <a:rPr lang="zh-TW" sz="1050">
                <a:solidFill>
                  <a:srgbClr val="A22889"/>
                </a:solidFill>
                <a:highlight>
                  <a:srgbClr val="FFFFFE"/>
                </a:highlight>
                <a:latin typeface="Courier New"/>
                <a:ea typeface="Courier New"/>
                <a:cs typeface="Courier New"/>
                <a:sym typeface="Courier New"/>
              </a:rPr>
              <a:t>uses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Data</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Analysis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Tool</a:t>
            </a:r>
            <a:r>
              <a:rPr lang="zh-TW"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&gt;|</a:t>
            </a:r>
            <a:r>
              <a:rPr lang="zh-TW" sz="1050">
                <a:solidFill>
                  <a:srgbClr val="A22889"/>
                </a:solidFill>
                <a:highlight>
                  <a:srgbClr val="FFFFFE"/>
                </a:highlight>
                <a:latin typeface="Courier New"/>
                <a:ea typeface="Courier New"/>
                <a:cs typeface="Courier New"/>
                <a:sym typeface="Courier New"/>
              </a:rPr>
              <a:t>uses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C</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Calculator</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Tool</a:t>
            </a:r>
            <a:r>
              <a:rPr lang="zh-TW"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&gt;|</a:t>
            </a:r>
            <a:r>
              <a:rPr lang="zh-TW" sz="1050">
                <a:solidFill>
                  <a:srgbClr val="A22889"/>
                </a:solidFill>
                <a:highlight>
                  <a:srgbClr val="FFFFFE"/>
                </a:highlight>
                <a:latin typeface="Courier New"/>
                <a:ea typeface="Courier New"/>
                <a:cs typeface="Courier New"/>
                <a:sym typeface="Courier New"/>
              </a:rPr>
              <a:t>has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DB</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Database</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Dependency</a:t>
            </a:r>
            <a:r>
              <a:rPr lang="zh-TW"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&gt;|</a:t>
            </a:r>
            <a:r>
              <a:rPr lang="zh-TW" sz="1050">
                <a:solidFill>
                  <a:srgbClr val="A22889"/>
                </a:solidFill>
                <a:highlight>
                  <a:srgbClr val="FFFFFE"/>
                </a:highlight>
                <a:latin typeface="Courier New"/>
                <a:ea typeface="Courier New"/>
                <a:cs typeface="Courier New"/>
                <a:sym typeface="Courier New"/>
              </a:rPr>
              <a:t>has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API</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API</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Client</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Dependency</a:t>
            </a:r>
            <a:r>
              <a:rPr lang="zh-TW"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&gt;|</a:t>
            </a:r>
            <a:r>
              <a:rPr lang="zh-TW" sz="1050">
                <a:solidFill>
                  <a:srgbClr val="A22889"/>
                </a:solidFill>
                <a:highlight>
                  <a:srgbClr val="FFFFFE"/>
                </a:highlight>
                <a:latin typeface="Courier New"/>
                <a:ea typeface="Courier New"/>
                <a:cs typeface="Courier New"/>
                <a:sym typeface="Courier New"/>
              </a:rPr>
              <a:t>has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FS</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File</a:t>
            </a:r>
            <a:r>
              <a:rPr lang="zh-TW" sz="1050">
                <a:solidFill>
                  <a:schemeClr val="dk1"/>
                </a:solidFill>
                <a:highlight>
                  <a:srgbClr val="FFFFFE"/>
                </a:highlight>
                <a:latin typeface="Courier New"/>
                <a:ea typeface="Courier New"/>
                <a:cs typeface="Courier New"/>
                <a:sym typeface="Courier New"/>
              </a:rPr>
              <a:t> </a:t>
            </a:r>
            <a:r>
              <a:rPr lang="zh-TW" sz="1050">
                <a:solidFill>
                  <a:srgbClr val="649696"/>
                </a:solidFill>
                <a:highlight>
                  <a:srgbClr val="FFFFFE"/>
                </a:highlight>
                <a:latin typeface="Courier New"/>
                <a:ea typeface="Courier New"/>
                <a:cs typeface="Courier New"/>
                <a:sym typeface="Courier New"/>
              </a:rPr>
              <a:t>System</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Dependency</a:t>
            </a:r>
            <a:r>
              <a:rPr lang="zh-TW"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depends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on</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&gt; </a:t>
            </a:r>
            <a:r>
              <a:rPr lang="zh-TW" sz="1050">
                <a:solidFill>
                  <a:srgbClr val="A22889"/>
                </a:solidFill>
                <a:highlight>
                  <a:srgbClr val="FFFFFE"/>
                </a:highlight>
                <a:latin typeface="Courier New"/>
                <a:ea typeface="Courier New"/>
                <a:cs typeface="Courier New"/>
                <a:sym typeface="Courier New"/>
              </a:rPr>
              <a:t>DB</a:t>
            </a:r>
            <a:r>
              <a:rPr lang="zh-TW" sz="1050">
                <a:solidFill>
                  <a:schemeClr val="dk1"/>
                </a:solidFill>
                <a:highlight>
                  <a:srgbClr val="FFFFFE"/>
                </a:highlight>
                <a:latin typeface="Courier New"/>
                <a:ea typeface="Courier New"/>
                <a:cs typeface="Courier New"/>
                <a:sym typeface="Courier New"/>
              </a:rPr>
              <a:t> &amp; </a:t>
            </a:r>
            <a:r>
              <a:rPr lang="zh-TW" sz="1050">
                <a:solidFill>
                  <a:srgbClr val="A22889"/>
                </a:solidFill>
                <a:highlight>
                  <a:srgbClr val="FFFFFE"/>
                </a:highlight>
                <a:latin typeface="Courier New"/>
                <a:ea typeface="Courier New"/>
                <a:cs typeface="Courier New"/>
                <a:sym typeface="Courier New"/>
              </a:rPr>
              <a:t>API</a:t>
            </a:r>
            <a:endParaRPr sz="1050">
              <a:solidFill>
                <a:srgbClr val="A22889"/>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depends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on</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&gt; </a:t>
            </a:r>
            <a:r>
              <a:rPr lang="zh-TW" sz="1050">
                <a:solidFill>
                  <a:srgbClr val="A22889"/>
                </a:solidFill>
                <a:highlight>
                  <a:srgbClr val="FFFFFE"/>
                </a:highlight>
                <a:latin typeface="Courier New"/>
                <a:ea typeface="Courier New"/>
                <a:cs typeface="Courier New"/>
                <a:sym typeface="Courier New"/>
              </a:rPr>
              <a:t>DB</a:t>
            </a:r>
            <a:r>
              <a:rPr lang="zh-TW" sz="1050">
                <a:solidFill>
                  <a:schemeClr val="dk1"/>
                </a:solidFill>
                <a:highlight>
                  <a:srgbClr val="FFFFFE"/>
                </a:highlight>
                <a:latin typeface="Courier New"/>
                <a:ea typeface="Courier New"/>
                <a:cs typeface="Courier New"/>
                <a:sym typeface="Courier New"/>
              </a:rPr>
              <a:t> &amp; </a:t>
            </a:r>
            <a:r>
              <a:rPr lang="zh-TW" sz="1050">
                <a:solidFill>
                  <a:srgbClr val="A22889"/>
                </a:solidFill>
                <a:highlight>
                  <a:srgbClr val="FFFFFE"/>
                </a:highlight>
                <a:latin typeface="Courier New"/>
                <a:ea typeface="Courier New"/>
                <a:cs typeface="Courier New"/>
                <a:sym typeface="Courier New"/>
              </a:rPr>
              <a:t>FS</a:t>
            </a:r>
            <a:endParaRPr sz="1050">
              <a:solidFill>
                <a:srgbClr val="A22889"/>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C</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depends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on</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t>
            </a:r>
            <a:r>
              <a:rPr lang="zh-TW" sz="1050">
                <a:solidFill>
                  <a:schemeClr val="dk1"/>
                </a:solidFill>
                <a:highlight>
                  <a:srgbClr val="FFFFFE"/>
                </a:highlight>
                <a:latin typeface="Courier New"/>
                <a:ea typeface="Courier New"/>
                <a:cs typeface="Courier New"/>
                <a:sym typeface="Courier New"/>
              </a:rPr>
              <a:t>&gt; </a:t>
            </a:r>
            <a:r>
              <a:rPr lang="zh-TW" sz="1050">
                <a:solidFill>
                  <a:srgbClr val="A22889"/>
                </a:solidFill>
                <a:highlight>
                  <a:srgbClr val="FFFFFE"/>
                </a:highlight>
                <a:latin typeface="Courier New"/>
                <a:ea typeface="Courier New"/>
                <a:cs typeface="Courier New"/>
                <a:sym typeface="Courier New"/>
              </a:rPr>
              <a:t>FS</a:t>
            </a:r>
            <a:endParaRPr sz="1050">
              <a:solidFill>
                <a:srgbClr val="A22889"/>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888C89"/>
                </a:solidFill>
                <a:highlight>
                  <a:srgbClr val="FFFFFE"/>
                </a:highlight>
                <a:latin typeface="Courier New"/>
                <a:ea typeface="Courier New"/>
                <a:cs typeface="Courier New"/>
                <a:sym typeface="Courier New"/>
              </a:rPr>
              <a:t>%% Classes for coloring</a:t>
            </a:r>
            <a:endParaRPr sz="1050">
              <a:solidFill>
                <a:srgbClr val="888C89"/>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classDef</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agent</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fill</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ffa500</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stroke</a:t>
            </a:r>
            <a:r>
              <a:rPr lang="zh-TW" sz="1050">
                <a:solidFill>
                  <a:schemeClr val="dk1"/>
                </a:solidFill>
                <a:highlight>
                  <a:srgbClr val="FFFFFE"/>
                </a:highlight>
                <a:latin typeface="Courier New"/>
                <a:ea typeface="Courier New"/>
                <a:cs typeface="Courier New"/>
                <a:sym typeface="Courier New"/>
              </a:rPr>
              <a:t>:#333,</a:t>
            </a:r>
            <a:r>
              <a:rPr lang="zh-TW" sz="1050">
                <a:solidFill>
                  <a:srgbClr val="A22889"/>
                </a:solidFill>
                <a:highlight>
                  <a:srgbClr val="FFFFFE"/>
                </a:highlight>
                <a:latin typeface="Courier New"/>
                <a:ea typeface="Courier New"/>
                <a:cs typeface="Courier New"/>
                <a:sym typeface="Courier New"/>
              </a:rPr>
              <a:t>stroke-width</a:t>
            </a:r>
            <a:r>
              <a:rPr lang="zh-TW" sz="1050">
                <a:solidFill>
                  <a:schemeClr val="dk1"/>
                </a:solidFill>
                <a:highlight>
                  <a:srgbClr val="FFFFFE"/>
                </a:highlight>
                <a:latin typeface="Courier New"/>
                <a:ea typeface="Courier New"/>
                <a:cs typeface="Courier New"/>
                <a:sym typeface="Courier New"/>
              </a:rPr>
              <a:t>:1</a:t>
            </a:r>
            <a:r>
              <a:rPr lang="zh-TW" sz="1050">
                <a:solidFill>
                  <a:srgbClr val="A22889"/>
                </a:solidFill>
                <a:highlight>
                  <a:srgbClr val="FFFFFE"/>
                </a:highlight>
                <a:latin typeface="Courier New"/>
                <a:ea typeface="Courier New"/>
                <a:cs typeface="Courier New"/>
                <a:sym typeface="Courier New"/>
              </a:rPr>
              <a:t>px</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color</a:t>
            </a:r>
            <a:r>
              <a:rPr lang="zh-TW" sz="1050">
                <a:solidFill>
                  <a:schemeClr val="dk1"/>
                </a:solidFill>
                <a:highlight>
                  <a:srgbClr val="FFFFFE"/>
                </a:highlight>
                <a:latin typeface="Courier New"/>
                <a:ea typeface="Courier New"/>
                <a:cs typeface="Courier New"/>
                <a:sym typeface="Courier New"/>
              </a:rPr>
              <a:t>:#000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classDef</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tool</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fill</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b5b5f7</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stroke</a:t>
            </a:r>
            <a:r>
              <a:rPr lang="zh-TW" sz="1050">
                <a:solidFill>
                  <a:schemeClr val="dk1"/>
                </a:solidFill>
                <a:highlight>
                  <a:srgbClr val="FFFFFE"/>
                </a:highlight>
                <a:latin typeface="Courier New"/>
                <a:ea typeface="Courier New"/>
                <a:cs typeface="Courier New"/>
                <a:sym typeface="Courier New"/>
              </a:rPr>
              <a:t>:#333,</a:t>
            </a:r>
            <a:r>
              <a:rPr lang="zh-TW" sz="1050">
                <a:solidFill>
                  <a:srgbClr val="A22889"/>
                </a:solidFill>
                <a:highlight>
                  <a:srgbClr val="FFFFFE"/>
                </a:highlight>
                <a:latin typeface="Courier New"/>
                <a:ea typeface="Courier New"/>
                <a:cs typeface="Courier New"/>
                <a:sym typeface="Courier New"/>
              </a:rPr>
              <a:t>stroke-width</a:t>
            </a:r>
            <a:r>
              <a:rPr lang="zh-TW" sz="1050">
                <a:solidFill>
                  <a:schemeClr val="dk1"/>
                </a:solidFill>
                <a:highlight>
                  <a:srgbClr val="FFFFFE"/>
                </a:highlight>
                <a:latin typeface="Courier New"/>
                <a:ea typeface="Courier New"/>
                <a:cs typeface="Courier New"/>
                <a:sym typeface="Courier New"/>
              </a:rPr>
              <a:t>:1</a:t>
            </a:r>
            <a:r>
              <a:rPr lang="zh-TW" sz="1050">
                <a:solidFill>
                  <a:srgbClr val="A22889"/>
                </a:solidFill>
                <a:highlight>
                  <a:srgbClr val="FFFFFE"/>
                </a:highlight>
                <a:latin typeface="Courier New"/>
                <a:ea typeface="Courier New"/>
                <a:cs typeface="Courier New"/>
                <a:sym typeface="Courier New"/>
              </a:rPr>
              <a:t>px</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color</a:t>
            </a:r>
            <a:r>
              <a:rPr lang="zh-TW" sz="1050">
                <a:solidFill>
                  <a:schemeClr val="dk1"/>
                </a:solidFill>
                <a:highlight>
                  <a:srgbClr val="FFFFFE"/>
                </a:highlight>
                <a:latin typeface="Courier New"/>
                <a:ea typeface="Courier New"/>
                <a:cs typeface="Courier New"/>
                <a:sym typeface="Courier New"/>
              </a:rPr>
              <a:t>:#000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classDef</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dependency</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fill</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bbf7b5</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stroke</a:t>
            </a:r>
            <a:r>
              <a:rPr lang="zh-TW" sz="1050">
                <a:solidFill>
                  <a:schemeClr val="dk1"/>
                </a:solidFill>
                <a:highlight>
                  <a:srgbClr val="FFFFFE"/>
                </a:highlight>
                <a:latin typeface="Courier New"/>
                <a:ea typeface="Courier New"/>
                <a:cs typeface="Courier New"/>
                <a:sym typeface="Courier New"/>
              </a:rPr>
              <a:t>:#333,</a:t>
            </a:r>
            <a:r>
              <a:rPr lang="zh-TW" sz="1050">
                <a:solidFill>
                  <a:srgbClr val="A22889"/>
                </a:solidFill>
                <a:highlight>
                  <a:srgbClr val="FFFFFE"/>
                </a:highlight>
                <a:latin typeface="Courier New"/>
                <a:ea typeface="Courier New"/>
                <a:cs typeface="Courier New"/>
                <a:sym typeface="Courier New"/>
              </a:rPr>
              <a:t>stroke-width</a:t>
            </a:r>
            <a:r>
              <a:rPr lang="zh-TW" sz="1050">
                <a:solidFill>
                  <a:schemeClr val="dk1"/>
                </a:solidFill>
                <a:highlight>
                  <a:srgbClr val="FFFFFE"/>
                </a:highlight>
                <a:latin typeface="Courier New"/>
                <a:ea typeface="Courier New"/>
                <a:cs typeface="Courier New"/>
                <a:sym typeface="Courier New"/>
              </a:rPr>
              <a:t>:1</a:t>
            </a:r>
            <a:r>
              <a:rPr lang="zh-TW" sz="1050">
                <a:solidFill>
                  <a:srgbClr val="A22889"/>
                </a:solidFill>
                <a:highlight>
                  <a:srgbClr val="FFFFFE"/>
                </a:highlight>
                <a:latin typeface="Courier New"/>
                <a:ea typeface="Courier New"/>
                <a:cs typeface="Courier New"/>
                <a:sym typeface="Courier New"/>
              </a:rPr>
              <a:t>px</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color</a:t>
            </a:r>
            <a:r>
              <a:rPr lang="zh-TW" sz="1050">
                <a:solidFill>
                  <a:schemeClr val="dk1"/>
                </a:solidFill>
                <a:highlight>
                  <a:srgbClr val="FFFFFE"/>
                </a:highlight>
                <a:latin typeface="Courier New"/>
                <a:ea typeface="Courier New"/>
                <a:cs typeface="Courier New"/>
                <a:sym typeface="Courier New"/>
              </a:rPr>
              <a:t>:#000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888C89"/>
                </a:solidFill>
                <a:highlight>
                  <a:srgbClr val="FFFFFE"/>
                </a:highlight>
                <a:latin typeface="Courier New"/>
                <a:ea typeface="Courier New"/>
                <a:cs typeface="Courier New"/>
                <a:sym typeface="Courier New"/>
              </a:rPr>
              <a:t>%% Assign classes</a:t>
            </a:r>
            <a:endParaRPr sz="1050">
              <a:solidFill>
                <a:srgbClr val="888C89"/>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class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agent</a:t>
            </a:r>
            <a:endParaRPr sz="1050">
              <a:solidFill>
                <a:srgbClr val="A22889"/>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class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S</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D</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C</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tool</a:t>
            </a:r>
            <a:endParaRPr sz="1050">
              <a:solidFill>
                <a:srgbClr val="A22889"/>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class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DB</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API</a:t>
            </a:r>
            <a:r>
              <a:rPr lang="zh-TW" sz="1050">
                <a:solidFill>
                  <a:schemeClr val="dk1"/>
                </a:solidFill>
                <a:highlight>
                  <a:srgbClr val="FFFFFE"/>
                </a:highlight>
                <a:latin typeface="Courier New"/>
                <a:ea typeface="Courier New"/>
                <a:cs typeface="Courier New"/>
                <a:sym typeface="Courier New"/>
              </a:rPr>
              <a:t>,</a:t>
            </a:r>
            <a:r>
              <a:rPr lang="zh-TW" sz="1050">
                <a:solidFill>
                  <a:srgbClr val="A22889"/>
                </a:solidFill>
                <a:highlight>
                  <a:srgbClr val="FFFFFE"/>
                </a:highlight>
                <a:latin typeface="Courier New"/>
                <a:ea typeface="Courier New"/>
                <a:cs typeface="Courier New"/>
                <a:sym typeface="Courier New"/>
              </a:rPr>
              <a:t>FS</a:t>
            </a:r>
            <a:r>
              <a:rPr lang="zh-TW" sz="1050">
                <a:solidFill>
                  <a:schemeClr val="dk1"/>
                </a:solidFill>
                <a:highlight>
                  <a:srgbClr val="FFFFFE"/>
                </a:highlight>
                <a:latin typeface="Courier New"/>
                <a:ea typeface="Courier New"/>
                <a:cs typeface="Courier New"/>
                <a:sym typeface="Courier New"/>
              </a:rPr>
              <a:t> </a:t>
            </a:r>
            <a:r>
              <a:rPr lang="zh-TW" sz="1050">
                <a:solidFill>
                  <a:srgbClr val="A22889"/>
                </a:solidFill>
                <a:highlight>
                  <a:srgbClr val="FFFFFE"/>
                </a:highlight>
                <a:latin typeface="Courier New"/>
                <a:ea typeface="Courier New"/>
                <a:cs typeface="Courier New"/>
                <a:sym typeface="Courier New"/>
              </a:rPr>
              <a:t>dependency</a:t>
            </a:r>
            <a:endParaRPr sz="1050">
              <a:solidFill>
                <a:srgbClr val="A22889"/>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sz="1050">
              <a:solidFill>
                <a:srgbClr val="A22889"/>
              </a:solidFill>
              <a:highlight>
                <a:srgbClr val="FFFFFE"/>
              </a:highlight>
              <a:latin typeface="Courier New"/>
              <a:ea typeface="Courier New"/>
              <a:cs typeface="Courier New"/>
              <a:sym typeface="Courier New"/>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5aa86eb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5aa86eb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5aa86eb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5aa86eb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e5aa86ebc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e5aa86eb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e5aa86eb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e5aa86eb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e65bdabd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e65bdabd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e5aa86ebc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e5aa86eb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e5aa86eb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e5aa86eb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b26f66ae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b26f66ae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e5aa86ebc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e5aa86ebc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5e5aa86eb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5e5aa86eb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MCP markets:</a:t>
            </a:r>
            <a:br>
              <a:rPr lang="zh-TW"/>
            </a:br>
            <a:r>
              <a:rPr lang="zh-TW" u="sng">
                <a:solidFill>
                  <a:schemeClr val="hlink"/>
                </a:solidFill>
                <a:hlinkClick r:id="rId3"/>
              </a:rPr>
              <a:t>https://mcp.so/</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69a5eb0ed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69a5eb0ed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e5aa86ebc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e5aa86eb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7111e8d2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67111e8d2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67111e8d22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67111e8d2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67111e8d2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67111e8d2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5aa86ebc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5aa86eb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67111e8d2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67111e8d2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67111e8d2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67111e8d2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b26f66ae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b26f66ae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677575953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677575953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6727c8dbb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6727c8dbb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6727c8dbb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6727c8dbb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6727c8dbb8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6727c8dbb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6727c8dbb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6727c8dbb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6727c8dbb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6727c8dbb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7800b212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7800b212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76a2c9d4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676a2c9d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676a2c9d4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676a2c9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676a2c9d4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676a2c9d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b26f66ae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b26f66ae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676a2c9d4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676a2c9d4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676a2c9d4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676a2c9d4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673d02c9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673d02c9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67111e8d22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67111e8d2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69dea67f9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69dea67f9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65bdabd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65bdabd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67800b21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67800b21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6781bb231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6781bb231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69a5eb0ed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69a5eb0ed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69a5eb0ed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69a5eb0e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6b26f66ae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6b26f66ae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69a5eb0ed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69a5eb0ed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69a5eb0ed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69a5eb0ed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69a5eb0ed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69a5eb0ed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69a5eb0ed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69a5eb0ed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69a5eb0ed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69a5eb0ed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69a5eb0ed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69a5eb0ed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69a5eb0ed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69a5eb0ed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6781bb231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6781bb231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69a5eb0ed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369a5eb0ed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6ae73ce82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6ae73ce82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6ae73ce8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6ae73ce8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6ae73ce82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36ae73ce82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6781bb231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6781bb231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69dea67f9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69dea67f9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7111e8d22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7111e8d2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67111e8d2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67111e8d2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67111e8d2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67111e8d2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lt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eaviate.io/blog/what-are-agentic-workflow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anthropic.com/news/model-context-protoco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descope.com/learn/post/mc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composio.dev/blog/what-is-model-context-protocol-mcp-explain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workato.com/the-connector/what-is-mc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cobusgreyling.medium.com/model-context-protocol-mcp-da3e0f912bbc"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s://openrouter.ai/"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ntvis/mcp-server-char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www.youtube.com/watch?v=FDRb03XPiRo"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jlowin/fastmcp"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r>
              <a:rPr lang="en-US" altLang="zh-TW" dirty="0"/>
              <a:t>P</a:t>
            </a:r>
            <a:r>
              <a:rPr lang="zh-TW"/>
              <a:t>re</a:t>
            </a:r>
            <a:r>
              <a:rPr lang="en-US" altLang="zh-TW" dirty="0"/>
              <a:t>-workshop</a:t>
            </a:r>
            <a:r>
              <a:rPr lang="zh-TW" altLang="en-US"/>
              <a:t> Setup</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QR Codes</a:t>
            </a:r>
            <a:endParaRPr>
              <a:latin typeface="Roboto"/>
              <a:ea typeface="Roboto"/>
              <a:cs typeface="Roboto"/>
              <a:sym typeface="Roboto"/>
            </a:endParaRPr>
          </a:p>
        </p:txBody>
      </p:sp>
      <p:pic>
        <p:nvPicPr>
          <p:cNvPr id="3" name="Picture 2" descr="A qr code with a few black squares&#10;&#10;AI-generated content may be incorrect.">
            <a:extLst>
              <a:ext uri="{FF2B5EF4-FFF2-40B4-BE49-F238E27FC236}">
                <a16:creationId xmlns:a16="http://schemas.microsoft.com/office/drawing/2014/main" id="{091EAA7C-6844-AF54-D1E4-1EA0DAE0BC3F}"/>
              </a:ext>
            </a:extLst>
          </p:cNvPr>
          <p:cNvPicPr>
            <a:picLocks noChangeAspect="1"/>
          </p:cNvPicPr>
          <p:nvPr/>
        </p:nvPicPr>
        <p:blipFill>
          <a:blip r:embed="rId3"/>
          <a:stretch>
            <a:fillRect/>
          </a:stretch>
        </p:blipFill>
        <p:spPr>
          <a:xfrm>
            <a:off x="5443021" y="1604331"/>
            <a:ext cx="2196488" cy="2196489"/>
          </a:xfrm>
          <a:prstGeom prst="rect">
            <a:avLst/>
          </a:prstGeom>
        </p:spPr>
      </p:pic>
      <p:sp>
        <p:nvSpPr>
          <p:cNvPr id="4" name="TextBox 3">
            <a:extLst>
              <a:ext uri="{FF2B5EF4-FFF2-40B4-BE49-F238E27FC236}">
                <a16:creationId xmlns:a16="http://schemas.microsoft.com/office/drawing/2014/main" id="{A01C9132-0B61-3364-AEA2-392E5181967E}"/>
              </a:ext>
            </a:extLst>
          </p:cNvPr>
          <p:cNvSpPr txBox="1"/>
          <p:nvPr/>
        </p:nvSpPr>
        <p:spPr>
          <a:xfrm>
            <a:off x="1231153" y="39003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Roboto"/>
              </a:rPr>
              <a:t>Slides for Today</a:t>
            </a:r>
            <a:endParaRPr lang="en-US"/>
          </a:p>
        </p:txBody>
      </p:sp>
      <p:sp>
        <p:nvSpPr>
          <p:cNvPr id="5" name="TextBox 4">
            <a:extLst>
              <a:ext uri="{FF2B5EF4-FFF2-40B4-BE49-F238E27FC236}">
                <a16:creationId xmlns:a16="http://schemas.microsoft.com/office/drawing/2014/main" id="{D95D194D-220E-494B-BFAC-3E3D87699196}"/>
              </a:ext>
            </a:extLst>
          </p:cNvPr>
          <p:cNvSpPr txBox="1"/>
          <p:nvPr/>
        </p:nvSpPr>
        <p:spPr>
          <a:xfrm>
            <a:off x="5169683" y="39003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Roboto"/>
              </a:rPr>
              <a:t>Repository</a:t>
            </a:r>
            <a:endParaRPr lang="en-US"/>
          </a:p>
        </p:txBody>
      </p:sp>
      <p:pic>
        <p:nvPicPr>
          <p:cNvPr id="6" name="Picture 5" descr="A qr code with black squares&#10;&#10;AI-generated content may be incorrect.">
            <a:extLst>
              <a:ext uri="{FF2B5EF4-FFF2-40B4-BE49-F238E27FC236}">
                <a16:creationId xmlns:a16="http://schemas.microsoft.com/office/drawing/2014/main" id="{D0FA2653-7588-7989-FF0D-B673ECAD1629}"/>
              </a:ext>
            </a:extLst>
          </p:cNvPr>
          <p:cNvPicPr>
            <a:picLocks noChangeAspect="1"/>
          </p:cNvPicPr>
          <p:nvPr/>
        </p:nvPicPr>
        <p:blipFill>
          <a:blip r:embed="rId4"/>
          <a:stretch>
            <a:fillRect/>
          </a:stretch>
        </p:blipFill>
        <p:spPr>
          <a:xfrm>
            <a:off x="1476949" y="1604331"/>
            <a:ext cx="2244688" cy="21964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Agenda</a:t>
            </a:r>
            <a:endParaRPr>
              <a:latin typeface="Roboto"/>
              <a:ea typeface="Roboto"/>
              <a:cs typeface="Roboto"/>
              <a:sym typeface="Roboto"/>
            </a:endParaRPr>
          </a:p>
        </p:txBody>
      </p:sp>
      <p:sp>
        <p:nvSpPr>
          <p:cNvPr id="129" name="Google Shape;12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81000" algn="l" rtl="0">
              <a:lnSpc>
                <a:spcPct val="150000"/>
              </a:lnSpc>
              <a:spcBef>
                <a:spcPts val="0"/>
              </a:spcBef>
              <a:spcAft>
                <a:spcPts val="0"/>
              </a:spcAft>
              <a:buClr>
                <a:schemeClr val="dk1"/>
              </a:buClr>
              <a:buSzPts val="2400"/>
              <a:buFont typeface="Roboto"/>
              <a:buChar char="-"/>
            </a:pPr>
            <a:r>
              <a:rPr lang="zh-TW" sz="2400">
                <a:solidFill>
                  <a:schemeClr val="dk1"/>
                </a:solidFill>
                <a:latin typeface="Roboto"/>
                <a:ea typeface="Roboto"/>
                <a:cs typeface="Roboto"/>
                <a:sym typeface="Roboto"/>
              </a:rPr>
              <a:t>Brief Recap: From Agentic Workflow to MCP.</a:t>
            </a:r>
            <a:endParaRPr sz="2400">
              <a:solidFill>
                <a:schemeClr val="dk1"/>
              </a:solidFill>
              <a:latin typeface="Roboto"/>
              <a:ea typeface="Roboto"/>
              <a:cs typeface="Roboto"/>
              <a:sym typeface="Roboto"/>
            </a:endParaRPr>
          </a:p>
          <a:p>
            <a:pPr marL="457200" lvl="0" indent="-381000" algn="l" rtl="0">
              <a:lnSpc>
                <a:spcPct val="150000"/>
              </a:lnSpc>
              <a:spcBef>
                <a:spcPts val="0"/>
              </a:spcBef>
              <a:spcAft>
                <a:spcPts val="0"/>
              </a:spcAft>
              <a:buClr>
                <a:schemeClr val="dk1"/>
              </a:buClr>
              <a:buSzPts val="2400"/>
              <a:buFont typeface="Roboto"/>
              <a:buChar char="-"/>
            </a:pPr>
            <a:r>
              <a:rPr lang="zh-TW" sz="2400">
                <a:solidFill>
                  <a:schemeClr val="dk1"/>
                </a:solidFill>
                <a:latin typeface="Roboto"/>
                <a:ea typeface="Roboto"/>
                <a:cs typeface="Roboto"/>
                <a:sym typeface="Roboto"/>
              </a:rPr>
              <a:t>What is Model Context Protocol (MCP).</a:t>
            </a:r>
            <a:endParaRPr sz="2400">
              <a:solidFill>
                <a:schemeClr val="dk1"/>
              </a:solidFill>
              <a:latin typeface="Roboto"/>
              <a:ea typeface="Roboto"/>
              <a:cs typeface="Roboto"/>
              <a:sym typeface="Roboto"/>
            </a:endParaRPr>
          </a:p>
          <a:p>
            <a:pPr marL="457200" lvl="0" indent="-381000" algn="l" rtl="0">
              <a:lnSpc>
                <a:spcPct val="150000"/>
              </a:lnSpc>
              <a:spcBef>
                <a:spcPts val="0"/>
              </a:spcBef>
              <a:spcAft>
                <a:spcPts val="0"/>
              </a:spcAft>
              <a:buClr>
                <a:schemeClr val="dk1"/>
              </a:buClr>
              <a:buSzPts val="2400"/>
              <a:buFont typeface="Roboto"/>
              <a:buChar char="-"/>
            </a:pPr>
            <a:r>
              <a:rPr lang="zh-TW" sz="2400">
                <a:solidFill>
                  <a:schemeClr val="dk1"/>
                </a:solidFill>
                <a:latin typeface="Roboto"/>
                <a:ea typeface="Roboto"/>
                <a:cs typeface="Roboto"/>
                <a:sym typeface="Roboto"/>
              </a:rPr>
              <a:t>A Taste of MCP Server:</a:t>
            </a:r>
            <a:endParaRPr sz="2400">
              <a:solidFill>
                <a:schemeClr val="dk1"/>
              </a:solidFill>
              <a:latin typeface="Roboto"/>
              <a:ea typeface="Roboto"/>
              <a:cs typeface="Roboto"/>
              <a:sym typeface="Roboto"/>
            </a:endParaRPr>
          </a:p>
          <a:p>
            <a:pPr marL="914400" lvl="1" indent="-381000" algn="l" rtl="0">
              <a:lnSpc>
                <a:spcPct val="150000"/>
              </a:lnSpc>
              <a:spcBef>
                <a:spcPts val="0"/>
              </a:spcBef>
              <a:spcAft>
                <a:spcPts val="0"/>
              </a:spcAft>
              <a:buClr>
                <a:schemeClr val="dk1"/>
              </a:buClr>
              <a:buSzPts val="2400"/>
              <a:buFont typeface="Roboto"/>
              <a:buChar char="-"/>
            </a:pPr>
            <a:r>
              <a:rPr lang="zh-TW" sz="2400">
                <a:solidFill>
                  <a:schemeClr val="dk1"/>
                </a:solidFill>
                <a:latin typeface="Roboto"/>
                <a:ea typeface="Roboto"/>
                <a:cs typeface="Roboto"/>
                <a:sym typeface="Roboto"/>
              </a:rPr>
              <a:t>Hands-on: using MCP server from marketplace.</a:t>
            </a:r>
            <a:endParaRPr sz="2400">
              <a:solidFill>
                <a:schemeClr val="dk1"/>
              </a:solidFill>
              <a:latin typeface="Roboto"/>
              <a:ea typeface="Roboto"/>
              <a:cs typeface="Roboto"/>
              <a:sym typeface="Roboto"/>
            </a:endParaRPr>
          </a:p>
          <a:p>
            <a:pPr lvl="1" indent="-381000">
              <a:lnSpc>
                <a:spcPct val="150000"/>
              </a:lnSpc>
              <a:buClr>
                <a:schemeClr val="dk1"/>
              </a:buClr>
              <a:buSzPts val="2400"/>
              <a:buFont typeface="Roboto"/>
              <a:buChar char="-"/>
            </a:pPr>
            <a:r>
              <a:rPr lang="zh-TW" sz="2400">
                <a:solidFill>
                  <a:schemeClr val="dk1"/>
                </a:solidFill>
                <a:latin typeface="Roboto"/>
                <a:ea typeface="Roboto"/>
                <a:cs typeface="Roboto"/>
                <a:sym typeface="Roboto"/>
              </a:rPr>
              <a:t>Hands-on: </a:t>
            </a:r>
            <a:r>
              <a:rPr lang="en-US" altLang="zh-TW" sz="2400" dirty="0">
                <a:solidFill>
                  <a:schemeClr val="dk1"/>
                </a:solidFill>
                <a:latin typeface="Roboto"/>
                <a:ea typeface="Roboto"/>
                <a:cs typeface="Roboto"/>
                <a:sym typeface="Roboto"/>
              </a:rPr>
              <a:t>connect to</a:t>
            </a:r>
            <a:r>
              <a:rPr lang="zh-TW" altLang="en-US" sz="2400">
                <a:solidFill>
                  <a:schemeClr val="dk1"/>
                </a:solidFill>
                <a:latin typeface="Roboto"/>
                <a:ea typeface="Roboto"/>
                <a:cs typeface="Roboto"/>
                <a:sym typeface="Roboto"/>
              </a:rPr>
              <a:t> </a:t>
            </a:r>
            <a:r>
              <a:rPr lang="zh-TW" sz="2400">
                <a:solidFill>
                  <a:schemeClr val="dk1"/>
                </a:solidFill>
                <a:latin typeface="Roboto"/>
                <a:ea typeface="Roboto"/>
                <a:cs typeface="Roboto"/>
                <a:sym typeface="Roboto"/>
              </a:rPr>
              <a:t>your own MCP server.</a:t>
            </a:r>
            <a:endParaRPr lang="zh-TW" sz="2400">
              <a:solidFill>
                <a:schemeClr val="dk1"/>
              </a:solidFill>
              <a:latin typeface="Roboto"/>
              <a:ea typeface="Roboto"/>
              <a:cs typeface="Roboto"/>
            </a:endParaRPr>
          </a:p>
          <a:p>
            <a:pPr lvl="1" indent="-381000">
              <a:lnSpc>
                <a:spcPct val="150000"/>
              </a:lnSpc>
              <a:buClr>
                <a:schemeClr val="dk1"/>
              </a:buClr>
              <a:buSzPts val="2400"/>
              <a:buFont typeface="Roboto"/>
              <a:buChar char="-"/>
            </a:pPr>
            <a:r>
              <a:rPr lang="zh-TW" altLang="en-US" sz="2400">
                <a:solidFill>
                  <a:schemeClr val="dk1"/>
                </a:solidFill>
                <a:latin typeface="Roboto"/>
                <a:ea typeface="Roboto"/>
                <a:cs typeface="Roboto"/>
              </a:rPr>
              <a:t>Hands-on: write your own MCP server.</a:t>
            </a:r>
            <a:endParaRPr lang="zh-TW" altLang="en-US" sz="2400" dirty="0">
              <a:solidFill>
                <a:schemeClr val="dk1"/>
              </a:solidFill>
              <a:latin typeface="Roboto"/>
              <a:ea typeface="Roboto"/>
              <a:cs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subTitle" idx="1"/>
          </p:nvPr>
        </p:nvSpPr>
        <p:spPr>
          <a:xfrm>
            <a:off x="432400" y="3719325"/>
            <a:ext cx="8520600" cy="116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zh-TW" sz="3000">
                <a:solidFill>
                  <a:schemeClr val="dk1"/>
                </a:solidFill>
                <a:latin typeface="Roboto"/>
                <a:ea typeface="Roboto"/>
                <a:cs typeface="Roboto"/>
                <a:sym typeface="Roboto"/>
              </a:rPr>
              <a:t>Quick Recap of Last Workshop:</a:t>
            </a:r>
            <a:endParaRPr sz="3000">
              <a:solidFill>
                <a:schemeClr val="dk1"/>
              </a:solidFill>
              <a:latin typeface="Roboto"/>
              <a:ea typeface="Roboto"/>
              <a:cs typeface="Roboto"/>
              <a:sym typeface="Roboto"/>
            </a:endParaRPr>
          </a:p>
          <a:p>
            <a:pPr marL="0" lvl="0" indent="0" algn="r" rtl="0">
              <a:spcBef>
                <a:spcPts val="0"/>
              </a:spcBef>
              <a:spcAft>
                <a:spcPts val="0"/>
              </a:spcAft>
              <a:buNone/>
            </a:pPr>
            <a:r>
              <a:rPr lang="zh-TW" sz="3000">
                <a:solidFill>
                  <a:schemeClr val="dk1"/>
                </a:solidFill>
                <a:latin typeface="Roboto"/>
                <a:ea typeface="Roboto"/>
                <a:cs typeface="Roboto"/>
                <a:sym typeface="Roboto"/>
              </a:rPr>
              <a:t>A Taste of Agentic Workflow</a:t>
            </a:r>
            <a:endParaRPr sz="3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Agentic Workflow</a:t>
            </a:r>
            <a:endParaRPr>
              <a:latin typeface="Roboto"/>
              <a:ea typeface="Roboto"/>
              <a:cs typeface="Roboto"/>
              <a:sym typeface="Roboto"/>
            </a:endParaRPr>
          </a:p>
        </p:txBody>
      </p:sp>
      <p:pic>
        <p:nvPicPr>
          <p:cNvPr id="140" name="Google Shape;140;p23"/>
          <p:cNvPicPr preferRelativeResize="0"/>
          <p:nvPr/>
        </p:nvPicPr>
        <p:blipFill rotWithShape="1">
          <a:blip r:embed="rId3">
            <a:alphaModFix/>
          </a:blip>
          <a:srcRect l="13326" t="25913" r="14637" b="12563"/>
          <a:stretch/>
        </p:blipFill>
        <p:spPr>
          <a:xfrm>
            <a:off x="716075" y="1017725"/>
            <a:ext cx="7711836" cy="3630675"/>
          </a:xfrm>
          <a:prstGeom prst="rect">
            <a:avLst/>
          </a:prstGeom>
          <a:noFill/>
          <a:ln>
            <a:noFill/>
          </a:ln>
        </p:spPr>
      </p:pic>
      <p:sp>
        <p:nvSpPr>
          <p:cNvPr id="141" name="Google Shape;141;p23"/>
          <p:cNvSpPr txBox="1"/>
          <p:nvPr/>
        </p:nvSpPr>
        <p:spPr>
          <a:xfrm>
            <a:off x="596125" y="4648400"/>
            <a:ext cx="63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2"/>
                </a:solidFill>
              </a:rPr>
              <a:t>From </a:t>
            </a:r>
            <a:r>
              <a:rPr lang="zh-TW" sz="1200" u="sng">
                <a:solidFill>
                  <a:schemeClr val="hlink"/>
                </a:solidFill>
                <a:hlinkClick r:id="rId4"/>
              </a:rPr>
              <a:t>What Are Agentic Workflows? Patterns, Use Cases, Examples, and More</a:t>
            </a:r>
            <a:endParaRPr sz="12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Last Workshop - A Taste of Agentic Workflow</a:t>
            </a:r>
            <a:endParaRPr>
              <a:latin typeface="Roboto"/>
              <a:ea typeface="Roboto"/>
              <a:cs typeface="Roboto"/>
              <a:sym typeface="Roboto"/>
            </a:endParaRPr>
          </a:p>
        </p:txBody>
      </p:sp>
      <p:pic>
        <p:nvPicPr>
          <p:cNvPr id="147" name="Google Shape;147;p24" title="without_mcp.png"/>
          <p:cNvPicPr preferRelativeResize="0"/>
          <p:nvPr/>
        </p:nvPicPr>
        <p:blipFill>
          <a:blip r:embed="rId3">
            <a:alphaModFix/>
          </a:blip>
          <a:stretch>
            <a:fillRect/>
          </a:stretch>
        </p:blipFill>
        <p:spPr>
          <a:xfrm>
            <a:off x="163204" y="1388304"/>
            <a:ext cx="8186926" cy="3246000"/>
          </a:xfrm>
          <a:prstGeom prst="rect">
            <a:avLst/>
          </a:prstGeom>
          <a:noFill/>
          <a:ln>
            <a:noFill/>
          </a:ln>
        </p:spPr>
      </p:pic>
      <p:sp>
        <p:nvSpPr>
          <p:cNvPr id="148" name="Google Shape;148;p24"/>
          <p:cNvSpPr txBox="1"/>
          <p:nvPr/>
        </p:nvSpPr>
        <p:spPr>
          <a:xfrm>
            <a:off x="4507485" y="1136523"/>
            <a:ext cx="4751296" cy="738633"/>
          </a:xfrm>
          <a:prstGeom prst="rect">
            <a:avLst/>
          </a:prstGeom>
          <a:noFill/>
          <a:ln>
            <a:noFill/>
          </a:ln>
        </p:spPr>
        <p:txBody>
          <a:bodyPr spcFirstLastPara="1" wrap="square" lIns="91425" tIns="91425" rIns="91425" bIns="91425" anchor="t" anchorCtr="0">
            <a:spAutoFit/>
          </a:bodyPr>
          <a:lstStyle/>
          <a:p>
            <a:r>
              <a:rPr lang="zh-TW" altLang="en-US" sz="1800" b="1">
                <a:solidFill>
                  <a:schemeClr val="dk1"/>
                </a:solidFill>
                <a:latin typeface="Roboto"/>
                <a:ea typeface="Roboto"/>
                <a:cs typeface="Roboto"/>
              </a:rPr>
              <a:t>Last workshop we focused on writing tools.</a:t>
            </a:r>
            <a:endParaRPr lang="zh-TW" altLang="en-US" sz="1800" b="1" dirty="0">
              <a:solidFill>
                <a:schemeClr val="dk1"/>
              </a:solidFill>
              <a:latin typeface="Roboto"/>
              <a:ea typeface="Roboto"/>
              <a:cs typeface="Roboto"/>
              <a:sym typeface="Roboto"/>
            </a:endParaRPr>
          </a:p>
          <a:p>
            <a:pPr marL="0" lvl="0" indent="0" algn="l">
              <a:spcBef>
                <a:spcPts val="0"/>
              </a:spcBef>
              <a:spcAft>
                <a:spcPts val="0"/>
              </a:spcAft>
              <a:buNone/>
            </a:pPr>
            <a:r>
              <a:rPr lang="zh-TW" sz="1800" b="1">
                <a:solidFill>
                  <a:schemeClr val="dk1"/>
                </a:solidFill>
                <a:latin typeface="Roboto"/>
                <a:ea typeface="Roboto"/>
                <a:cs typeface="Roboto"/>
                <a:sym typeface="Roboto"/>
              </a:rPr>
              <a:t>Is there anything we can enhance?</a:t>
            </a:r>
            <a:endParaRPr sz="1800" b="1">
              <a:solidFill>
                <a:schemeClr val="dk1"/>
              </a:solidFill>
              <a:latin typeface="Roboto"/>
              <a:ea typeface="Roboto"/>
              <a:cs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subTitle" idx="1"/>
          </p:nvPr>
        </p:nvSpPr>
        <p:spPr>
          <a:xfrm>
            <a:off x="432400" y="3719325"/>
            <a:ext cx="8520600" cy="116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TW" sz="3000">
                <a:solidFill>
                  <a:schemeClr val="dk1"/>
                </a:solidFill>
                <a:latin typeface="Roboto"/>
                <a:ea typeface="Roboto"/>
                <a:cs typeface="Roboto"/>
                <a:sym typeface="Roboto"/>
              </a:rPr>
              <a:t>Model Context Protocol (MCP)</a:t>
            </a:r>
            <a:endParaRPr sz="30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Model Context Protocol</a:t>
            </a:r>
            <a:endParaRPr>
              <a:latin typeface="Roboto"/>
              <a:ea typeface="Roboto"/>
              <a:cs typeface="Roboto"/>
              <a:sym typeface="Roboto"/>
            </a:endParaRPr>
          </a:p>
        </p:txBody>
      </p:sp>
      <p:sp>
        <p:nvSpPr>
          <p:cNvPr id="159" name="Google Shape;15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First released by Anthropic on November 25, 2024, see </a:t>
            </a:r>
            <a:r>
              <a:rPr lang="zh-TW"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Anthropic News</a:t>
            </a:r>
            <a:r>
              <a:rPr lang="zh-TW">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Char char="●"/>
            </a:pPr>
            <a:r>
              <a:rPr lang="zh-TW" b="1">
                <a:solidFill>
                  <a:schemeClr val="dk1"/>
                </a:solidFill>
                <a:latin typeface="Roboto"/>
                <a:ea typeface="Roboto"/>
                <a:cs typeface="Roboto"/>
                <a:sym typeface="Roboto"/>
              </a:rPr>
              <a:t>Standardization</a:t>
            </a:r>
            <a:r>
              <a:rPr lang="zh-TW">
                <a:solidFill>
                  <a:schemeClr val="dk1"/>
                </a:solidFill>
                <a:latin typeface="Roboto"/>
                <a:ea typeface="Roboto"/>
                <a:cs typeface="Roboto"/>
                <a:sym typeface="Roboto"/>
              </a:rPr>
              <a:t> (open-source protocol) for resource access and tool execution.</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Char char="●"/>
            </a:pPr>
            <a:r>
              <a:rPr lang="zh-TW" b="1">
                <a:solidFill>
                  <a:schemeClr val="dk1"/>
                </a:solidFill>
                <a:latin typeface="Roboto"/>
                <a:ea typeface="Roboto"/>
                <a:cs typeface="Roboto"/>
                <a:sym typeface="Roboto"/>
              </a:rPr>
              <a:t>Does not boost the capability of LLMs</a:t>
            </a:r>
            <a:r>
              <a:rPr lang="zh-TW">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Better organized agentic workflow, unifying the way LLMs access tools or any kind of resources.</a:t>
            </a:r>
            <a:endParaRPr>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Illustration of MCP</a:t>
            </a:r>
            <a:endParaRPr>
              <a:latin typeface="Roboto"/>
              <a:ea typeface="Roboto"/>
              <a:cs typeface="Roboto"/>
              <a:sym typeface="Roboto"/>
            </a:endParaRPr>
          </a:p>
        </p:txBody>
      </p:sp>
      <p:sp>
        <p:nvSpPr>
          <p:cNvPr id="165" name="Google Shape;165;p27"/>
          <p:cNvSpPr txBox="1"/>
          <p:nvPr/>
        </p:nvSpPr>
        <p:spPr>
          <a:xfrm flipH="1">
            <a:off x="1079375" y="4622975"/>
            <a:ext cx="5867400"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chemeClr val="dk2"/>
                </a:solidFill>
              </a:rPr>
              <a:t>From </a:t>
            </a:r>
            <a:r>
              <a:rPr lang="zh-TW" sz="1200" u="sng">
                <a:solidFill>
                  <a:schemeClr val="hlink"/>
                </a:solidFill>
                <a:hlinkClick r:id="rId3"/>
              </a:rPr>
              <a:t>What Is the Model Context Protocol (MCP) and How It Works</a:t>
            </a:r>
            <a:endParaRPr sz="1200">
              <a:solidFill>
                <a:schemeClr val="dk2"/>
              </a:solidFill>
            </a:endParaRPr>
          </a:p>
        </p:txBody>
      </p:sp>
      <p:pic>
        <p:nvPicPr>
          <p:cNvPr id="166" name="Google Shape;166;p27"/>
          <p:cNvPicPr preferRelativeResize="0"/>
          <p:nvPr/>
        </p:nvPicPr>
        <p:blipFill>
          <a:blip r:embed="rId4">
            <a:alphaModFix/>
          </a:blip>
          <a:stretch>
            <a:fillRect/>
          </a:stretch>
        </p:blipFill>
        <p:spPr>
          <a:xfrm>
            <a:off x="1367325" y="1017725"/>
            <a:ext cx="6409342" cy="3605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More Simple Illustration</a:t>
            </a:r>
            <a:endParaRPr>
              <a:latin typeface="Roboto"/>
              <a:ea typeface="Roboto"/>
              <a:cs typeface="Roboto"/>
              <a:sym typeface="Roboto"/>
            </a:endParaRPr>
          </a:p>
        </p:txBody>
      </p:sp>
      <p:pic>
        <p:nvPicPr>
          <p:cNvPr id="172" name="Google Shape;172;p28"/>
          <p:cNvPicPr preferRelativeResize="0"/>
          <p:nvPr/>
        </p:nvPicPr>
        <p:blipFill>
          <a:blip r:embed="rId3">
            <a:alphaModFix/>
          </a:blip>
          <a:stretch>
            <a:fillRect/>
          </a:stretch>
        </p:blipFill>
        <p:spPr>
          <a:xfrm>
            <a:off x="1270412" y="1062625"/>
            <a:ext cx="6603174" cy="3714300"/>
          </a:xfrm>
          <a:prstGeom prst="rect">
            <a:avLst/>
          </a:prstGeom>
          <a:noFill/>
          <a:ln>
            <a:noFill/>
          </a:ln>
        </p:spPr>
      </p:pic>
      <p:sp>
        <p:nvSpPr>
          <p:cNvPr id="173" name="Google Shape;173;p28"/>
          <p:cNvSpPr txBox="1"/>
          <p:nvPr/>
        </p:nvSpPr>
        <p:spPr>
          <a:xfrm>
            <a:off x="1270400" y="4729975"/>
            <a:ext cx="6424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2"/>
                </a:solidFill>
              </a:rPr>
              <a:t>From </a:t>
            </a:r>
            <a:r>
              <a:rPr lang="zh-TW" sz="1200" u="sng" dirty="0">
                <a:solidFill>
                  <a:schemeClr val="hlink"/>
                </a:solidFill>
                <a:hlinkClick r:id="rId4"/>
              </a:rPr>
              <a:t>What is Model Context Protocol (MCP): Explained</a:t>
            </a:r>
            <a:endParaRPr sz="1200" dirty="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MCP Architecture</a:t>
            </a:r>
            <a:endParaRPr>
              <a:latin typeface="Roboto"/>
              <a:ea typeface="Roboto"/>
              <a:cs typeface="Roboto"/>
              <a:sym typeface="Roboto"/>
            </a:endParaRPr>
          </a:p>
        </p:txBody>
      </p:sp>
      <p:pic>
        <p:nvPicPr>
          <p:cNvPr id="179" name="Google Shape;179;p29"/>
          <p:cNvPicPr preferRelativeResize="0"/>
          <p:nvPr/>
        </p:nvPicPr>
        <p:blipFill>
          <a:blip r:embed="rId3">
            <a:alphaModFix/>
          </a:blip>
          <a:stretch>
            <a:fillRect/>
          </a:stretch>
        </p:blipFill>
        <p:spPr>
          <a:xfrm>
            <a:off x="352050" y="961524"/>
            <a:ext cx="8193349" cy="4054901"/>
          </a:xfrm>
          <a:prstGeom prst="rect">
            <a:avLst/>
          </a:prstGeom>
          <a:noFill/>
          <a:ln>
            <a:noFill/>
          </a:ln>
        </p:spPr>
      </p:pic>
      <p:sp>
        <p:nvSpPr>
          <p:cNvPr id="180" name="Google Shape;180;p29"/>
          <p:cNvSpPr txBox="1"/>
          <p:nvPr/>
        </p:nvSpPr>
        <p:spPr>
          <a:xfrm>
            <a:off x="442825" y="4481900"/>
            <a:ext cx="5567100" cy="369300"/>
          </a:xfrm>
          <a:prstGeom prst="rect">
            <a:avLst/>
          </a:prstGeom>
          <a:noFill/>
          <a:ln>
            <a:noFill/>
          </a:ln>
        </p:spPr>
        <p:txBody>
          <a:bodyPr spcFirstLastPara="1" wrap="square" lIns="91425" tIns="91425" rIns="91425" bIns="91425" anchor="t" anchorCtr="0">
            <a:spAutoFit/>
          </a:bodyPr>
          <a:lstStyle/>
          <a:p>
            <a:pPr marL="0" lvl="0" indent="0" algn="l" rtl="0">
              <a:lnSpc>
                <a:spcPct val="135000"/>
              </a:lnSpc>
              <a:spcBef>
                <a:spcPts val="0"/>
              </a:spcBef>
              <a:spcAft>
                <a:spcPts val="400"/>
              </a:spcAft>
              <a:buNone/>
            </a:pPr>
            <a:r>
              <a:rPr lang="zh-TW" sz="1200">
                <a:solidFill>
                  <a:srgbClr val="111010"/>
                </a:solidFill>
                <a:highlight>
                  <a:srgbClr val="FFFFFF"/>
                </a:highlight>
              </a:rPr>
              <a:t>From </a:t>
            </a:r>
            <a:r>
              <a:rPr lang="zh-TW" sz="1200" u="sng">
                <a:solidFill>
                  <a:schemeClr val="hlink"/>
                </a:solidFill>
                <a:highlight>
                  <a:srgbClr val="FFFFFF"/>
                </a:highlight>
                <a:hlinkClick r:id="rId4"/>
              </a:rPr>
              <a:t>What is MCP? Model Context Protocol Explained</a:t>
            </a:r>
            <a:endParaRPr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zh-TW">
                <a:latin typeface="Roboto"/>
                <a:ea typeface="Roboto"/>
                <a:cs typeface="Roboto"/>
                <a:sym typeface="Roboto"/>
              </a:rPr>
              <a:t>Login to V</a:t>
            </a:r>
            <a:r>
              <a:rPr lang="en-US" altLang="zh-TW" dirty="0">
                <a:latin typeface="Roboto"/>
                <a:ea typeface="Roboto"/>
                <a:cs typeface="Roboto"/>
                <a:sym typeface="Roboto"/>
              </a:rPr>
              <a:t>S C</a:t>
            </a:r>
            <a:r>
              <a:rPr lang="zh-TW">
                <a:latin typeface="Roboto"/>
                <a:ea typeface="Roboto"/>
                <a:cs typeface="Roboto"/>
                <a:sym typeface="Roboto"/>
              </a:rPr>
              <a:t>ode</a:t>
            </a:r>
            <a:endParaRPr>
              <a:latin typeface="Roboto"/>
              <a:ea typeface="Roboto"/>
              <a:cs typeface="Roboto"/>
              <a:sym typeface="Roboto"/>
            </a:endParaRPr>
          </a:p>
        </p:txBody>
      </p:sp>
      <p:sp>
        <p:nvSpPr>
          <p:cNvPr id="60" name="Google Shape;60;p14"/>
          <p:cNvSpPr txBox="1"/>
          <p:nvPr/>
        </p:nvSpPr>
        <p:spPr>
          <a:xfrm>
            <a:off x="6578850" y="3262563"/>
            <a:ext cx="2457900" cy="11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800">
                <a:solidFill>
                  <a:schemeClr val="dk1"/>
                </a:solidFill>
              </a:rPr>
              <a:t>Make sure you have received your </a:t>
            </a:r>
            <a:r>
              <a:rPr lang="zh-TW" sz="1800" b="1">
                <a:solidFill>
                  <a:schemeClr val="dk1"/>
                </a:solidFill>
              </a:rPr>
              <a:t>Online Vscode URL</a:t>
            </a:r>
            <a:r>
              <a:rPr lang="zh-TW" sz="1800">
                <a:solidFill>
                  <a:schemeClr val="dk1"/>
                </a:solidFill>
              </a:rPr>
              <a:t> and </a:t>
            </a:r>
            <a:r>
              <a:rPr lang="zh-TW" sz="1800" b="1">
                <a:solidFill>
                  <a:schemeClr val="dk1"/>
                </a:solidFill>
              </a:rPr>
              <a:t>Password</a:t>
            </a:r>
            <a:r>
              <a:rPr lang="zh-TW" sz="1800">
                <a:solidFill>
                  <a:schemeClr val="dk1"/>
                </a:solidFill>
              </a:rPr>
              <a:t>!</a:t>
            </a:r>
            <a:endParaRPr sz="1800">
              <a:solidFill>
                <a:schemeClr val="dk1"/>
              </a:solidFill>
            </a:endParaRPr>
          </a:p>
        </p:txBody>
      </p:sp>
      <p:pic>
        <p:nvPicPr>
          <p:cNvPr id="61" name="Google Shape;61;p14"/>
          <p:cNvPicPr preferRelativeResize="0"/>
          <p:nvPr/>
        </p:nvPicPr>
        <p:blipFill>
          <a:blip r:embed="rId3">
            <a:alphaModFix/>
          </a:blip>
          <a:stretch>
            <a:fillRect/>
          </a:stretch>
        </p:blipFill>
        <p:spPr>
          <a:xfrm>
            <a:off x="428450" y="1153850"/>
            <a:ext cx="8207700" cy="1461775"/>
          </a:xfrm>
          <a:prstGeom prst="rect">
            <a:avLst/>
          </a:prstGeom>
          <a:noFill/>
          <a:ln>
            <a:noFill/>
          </a:ln>
        </p:spPr>
      </p:pic>
      <p:sp>
        <p:nvSpPr>
          <p:cNvPr id="62" name="Google Shape;62;p14"/>
          <p:cNvSpPr/>
          <p:nvPr/>
        </p:nvSpPr>
        <p:spPr>
          <a:xfrm>
            <a:off x="1205450" y="1674750"/>
            <a:ext cx="3634500" cy="315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pic>
        <p:nvPicPr>
          <p:cNvPr id="63" name="Google Shape;63;p14"/>
          <p:cNvPicPr preferRelativeResize="0"/>
          <p:nvPr/>
        </p:nvPicPr>
        <p:blipFill>
          <a:blip r:embed="rId4">
            <a:alphaModFix/>
          </a:blip>
          <a:stretch>
            <a:fillRect/>
          </a:stretch>
        </p:blipFill>
        <p:spPr>
          <a:xfrm>
            <a:off x="2533212" y="2703438"/>
            <a:ext cx="3998174" cy="2292175"/>
          </a:xfrm>
          <a:prstGeom prst="rect">
            <a:avLst/>
          </a:prstGeom>
          <a:noFill/>
          <a:ln>
            <a:noFill/>
          </a:ln>
        </p:spPr>
      </p:pic>
      <p:sp>
        <p:nvSpPr>
          <p:cNvPr id="64" name="Google Shape;64;p14"/>
          <p:cNvSpPr/>
          <p:nvPr/>
        </p:nvSpPr>
        <p:spPr>
          <a:xfrm>
            <a:off x="2697400" y="3428400"/>
            <a:ext cx="3675900" cy="96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Agentic Workflow with MCP</a:t>
            </a:r>
            <a:endParaRPr>
              <a:latin typeface="Roboto"/>
              <a:ea typeface="Roboto"/>
              <a:cs typeface="Roboto"/>
              <a:sym typeface="Roboto"/>
            </a:endParaRPr>
          </a:p>
        </p:txBody>
      </p:sp>
      <p:pic>
        <p:nvPicPr>
          <p:cNvPr id="186" name="Google Shape;186;p30"/>
          <p:cNvPicPr preferRelativeResize="0"/>
          <p:nvPr/>
        </p:nvPicPr>
        <p:blipFill>
          <a:blip r:embed="rId3">
            <a:alphaModFix/>
          </a:blip>
          <a:stretch>
            <a:fillRect/>
          </a:stretch>
        </p:blipFill>
        <p:spPr>
          <a:xfrm>
            <a:off x="788325" y="930550"/>
            <a:ext cx="7438549" cy="3895101"/>
          </a:xfrm>
          <a:prstGeom prst="rect">
            <a:avLst/>
          </a:prstGeom>
          <a:noFill/>
          <a:ln>
            <a:noFill/>
          </a:ln>
        </p:spPr>
      </p:pic>
      <p:sp>
        <p:nvSpPr>
          <p:cNvPr id="187" name="Google Shape;187;p30"/>
          <p:cNvSpPr txBox="1"/>
          <p:nvPr/>
        </p:nvSpPr>
        <p:spPr>
          <a:xfrm>
            <a:off x="709200" y="4785400"/>
            <a:ext cx="386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2"/>
                </a:solidFill>
              </a:rPr>
              <a:t>From </a:t>
            </a:r>
            <a:r>
              <a:rPr lang="zh-TW" sz="1200" u="sng">
                <a:solidFill>
                  <a:schemeClr val="hlink"/>
                </a:solidFill>
                <a:hlinkClick r:id="rId4"/>
              </a:rPr>
              <a:t>Model Context Protocol (MCP)</a:t>
            </a:r>
            <a:endParaRPr sz="12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Do We Really Need MCP? </a:t>
            </a:r>
            <a:endParaRPr>
              <a:latin typeface="Roboto"/>
              <a:ea typeface="Roboto"/>
              <a:cs typeface="Roboto"/>
              <a:sym typeface="Roboto"/>
            </a:endParaRPr>
          </a:p>
        </p:txBody>
      </p:sp>
      <p:sp>
        <p:nvSpPr>
          <p:cNvPr id="193" name="Google Shape;19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No but Yes.</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Char char="●"/>
            </a:pPr>
            <a:r>
              <a:rPr lang="zh-TW">
                <a:solidFill>
                  <a:schemeClr val="dk1"/>
                </a:solidFill>
                <a:latin typeface="Roboto"/>
                <a:ea typeface="Roboto"/>
                <a:cs typeface="Roboto"/>
                <a:sym typeface="Roboto"/>
              </a:rPr>
              <a:t>MCP </a:t>
            </a:r>
            <a:r>
              <a:rPr lang="zh-TW" b="1">
                <a:solidFill>
                  <a:schemeClr val="dk1"/>
                </a:solidFill>
                <a:latin typeface="Roboto"/>
                <a:ea typeface="Roboto"/>
                <a:cs typeface="Roboto"/>
                <a:sym typeface="Roboto"/>
              </a:rPr>
              <a:t>does not boost the capability of LLMs</a:t>
            </a:r>
            <a:r>
              <a:rPr lang="zh-TW">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Char char="●"/>
            </a:pPr>
            <a:r>
              <a:rPr lang="zh-TW">
                <a:solidFill>
                  <a:schemeClr val="dk1"/>
                </a:solidFill>
                <a:latin typeface="Roboto"/>
                <a:ea typeface="Roboto"/>
                <a:cs typeface="Roboto"/>
                <a:sym typeface="Roboto"/>
              </a:rPr>
              <a:t>But it brings </a:t>
            </a:r>
            <a:r>
              <a:rPr lang="zh-TW" b="1">
                <a:solidFill>
                  <a:schemeClr val="dk1"/>
                </a:solidFill>
                <a:latin typeface="Roboto"/>
                <a:ea typeface="Roboto"/>
                <a:cs typeface="Roboto"/>
                <a:sym typeface="Roboto"/>
              </a:rPr>
              <a:t>standardization to development</a:t>
            </a:r>
            <a:r>
              <a:rPr lang="zh-TW">
                <a:solidFill>
                  <a:schemeClr val="dk1"/>
                </a:solidFill>
                <a:latin typeface="Roboto"/>
                <a:ea typeface="Roboto"/>
                <a:cs typeface="Roboto"/>
                <a:sym typeface="Roboto"/>
              </a:rPr>
              <a:t> of agentic workflow.</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Char char="●"/>
            </a:pPr>
            <a:r>
              <a:rPr lang="zh-TW" b="1">
                <a:solidFill>
                  <a:schemeClr val="dk1"/>
                </a:solidFill>
                <a:latin typeface="Roboto"/>
                <a:ea typeface="Roboto"/>
                <a:cs typeface="Roboto"/>
                <a:sym typeface="Roboto"/>
              </a:rPr>
              <a:t>Standardization</a:t>
            </a:r>
            <a:r>
              <a:rPr lang="zh-TW">
                <a:solidFill>
                  <a:schemeClr val="dk1"/>
                </a:solidFill>
                <a:latin typeface="Roboto"/>
                <a:ea typeface="Roboto"/>
                <a:cs typeface="Roboto"/>
                <a:sym typeface="Roboto"/>
              </a:rPr>
              <a:t> often leads to </a:t>
            </a:r>
            <a:r>
              <a:rPr lang="zh-TW" i="1">
                <a:solidFill>
                  <a:schemeClr val="dk1"/>
                </a:solidFill>
                <a:latin typeface="Roboto"/>
                <a:ea typeface="Roboto"/>
                <a:cs typeface="Roboto"/>
                <a:sym typeface="Roboto"/>
              </a:rPr>
              <a:t>more active development</a:t>
            </a:r>
            <a:r>
              <a:rPr lang="zh-TW">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subTitle" idx="1"/>
          </p:nvPr>
        </p:nvSpPr>
        <p:spPr>
          <a:xfrm>
            <a:off x="432400" y="3719325"/>
            <a:ext cx="8520600" cy="116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TW" sz="3000">
                <a:solidFill>
                  <a:schemeClr val="dk1"/>
                </a:solidFill>
                <a:latin typeface="Roboto"/>
                <a:ea typeface="Roboto"/>
                <a:cs typeface="Roboto"/>
                <a:sym typeface="Roboto"/>
              </a:rPr>
              <a:t>A Taste of MCP Server [1]</a:t>
            </a:r>
            <a:endParaRPr sz="30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Sharing MCP Servers</a:t>
            </a:r>
            <a:endParaRPr>
              <a:latin typeface="Roboto"/>
              <a:ea typeface="Roboto"/>
              <a:cs typeface="Roboto"/>
              <a:sym typeface="Roboto"/>
            </a:endParaRPr>
          </a:p>
        </p:txBody>
      </p:sp>
      <p:sp>
        <p:nvSpPr>
          <p:cNvPr id="204" name="Google Shape;20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MCP unifies the way LLMs access tools or any kind of resources.</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Char char="●"/>
            </a:pPr>
            <a:r>
              <a:rPr lang="zh-TW">
                <a:solidFill>
                  <a:schemeClr val="dk1"/>
                </a:solidFill>
                <a:latin typeface="Roboto"/>
                <a:ea typeface="Roboto"/>
                <a:cs typeface="Roboto"/>
                <a:sym typeface="Roboto"/>
              </a:rPr>
              <a:t>Similar to python modules, </a:t>
            </a:r>
            <a:r>
              <a:rPr lang="zh-TW" b="1">
                <a:solidFill>
                  <a:schemeClr val="dk1"/>
                </a:solidFill>
                <a:latin typeface="Roboto"/>
                <a:ea typeface="Roboto"/>
                <a:cs typeface="Roboto"/>
                <a:sym typeface="Roboto"/>
              </a:rPr>
              <a:t>MCP servers can now be easily shared, installed, and used</a:t>
            </a:r>
            <a:r>
              <a:rPr lang="zh-TW">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Today Scenario</a:t>
            </a:r>
            <a:endParaRPr>
              <a:latin typeface="Roboto"/>
              <a:ea typeface="Roboto"/>
              <a:cs typeface="Roboto"/>
              <a:sym typeface="Roboto"/>
            </a:endParaRPr>
          </a:p>
        </p:txBody>
      </p:sp>
      <p:sp>
        <p:nvSpPr>
          <p:cNvPr id="210" name="Google Shape;21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lnSpc>
                <a:spcPct val="200000"/>
              </a:lnSpc>
              <a:spcBef>
                <a:spcPts val="0"/>
              </a:spcBef>
              <a:spcAft>
                <a:spcPts val="0"/>
              </a:spcAft>
              <a:buClr>
                <a:schemeClr val="dk1"/>
              </a:buClr>
              <a:buSzPts val="1800"/>
              <a:buChar char="●"/>
            </a:pPr>
            <a:r>
              <a:rPr lang="zh-TW">
                <a:solidFill>
                  <a:schemeClr val="dk1"/>
                </a:solidFill>
                <a:latin typeface="Roboto"/>
                <a:ea typeface="Roboto"/>
                <a:cs typeface="Roboto"/>
                <a:sym typeface="Roboto"/>
              </a:rPr>
              <a:t>In the first session of this workshop, we will first showcase how to use MCP servers developed by others, which can be achieved </a:t>
            </a:r>
            <a:r>
              <a:rPr lang="zh-TW" b="1">
                <a:solidFill>
                  <a:schemeClr val="dk1"/>
                </a:solidFill>
                <a:latin typeface="Roboto"/>
                <a:ea typeface="Roboto"/>
                <a:cs typeface="Roboto"/>
                <a:sym typeface="Roboto"/>
              </a:rPr>
              <a:t>almost no-code</a:t>
            </a:r>
            <a:r>
              <a:rPr lang="zh-TW">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marL="457200" lvl="0" indent="-342900" algn="just"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Learning Objective:</a:t>
            </a:r>
            <a:endParaRPr>
              <a:solidFill>
                <a:schemeClr val="dk1"/>
              </a:solidFill>
              <a:latin typeface="Roboto"/>
              <a:ea typeface="Roboto"/>
              <a:cs typeface="Roboto"/>
              <a:sym typeface="Roboto"/>
            </a:endParaRPr>
          </a:p>
          <a:p>
            <a:pPr marL="914400" lvl="1" indent="-330200" algn="just" rtl="0">
              <a:lnSpc>
                <a:spcPct val="200000"/>
              </a:lnSpc>
              <a:spcBef>
                <a:spcPts val="0"/>
              </a:spcBef>
              <a:spcAft>
                <a:spcPts val="0"/>
              </a:spcAft>
              <a:buClr>
                <a:schemeClr val="dk1"/>
              </a:buClr>
              <a:buSzPts val="1600"/>
              <a:buFont typeface="Roboto"/>
              <a:buChar char="○"/>
            </a:pPr>
            <a:r>
              <a:rPr lang="zh-TW" sz="1600">
                <a:solidFill>
                  <a:schemeClr val="dk1"/>
                </a:solidFill>
                <a:latin typeface="Roboto"/>
                <a:ea typeface="Roboto"/>
                <a:cs typeface="Roboto"/>
                <a:sym typeface="Roboto"/>
              </a:rPr>
              <a:t>Understand the benefits that MCP brings to us.</a:t>
            </a:r>
            <a:endParaRPr sz="1600">
              <a:solidFill>
                <a:schemeClr val="dk1"/>
              </a:solidFill>
              <a:latin typeface="Roboto"/>
              <a:ea typeface="Roboto"/>
              <a:cs typeface="Roboto"/>
              <a:sym typeface="Roboto"/>
            </a:endParaRPr>
          </a:p>
          <a:p>
            <a:pPr marL="914400" lvl="1" indent="-330200" algn="just" rtl="0">
              <a:lnSpc>
                <a:spcPct val="200000"/>
              </a:lnSpc>
              <a:spcBef>
                <a:spcPts val="0"/>
              </a:spcBef>
              <a:spcAft>
                <a:spcPts val="0"/>
              </a:spcAft>
              <a:buClr>
                <a:schemeClr val="dk1"/>
              </a:buClr>
              <a:buSzPts val="1600"/>
              <a:buFont typeface="Roboto"/>
              <a:buChar char="○"/>
            </a:pPr>
            <a:r>
              <a:rPr lang="zh-TW" sz="1600">
                <a:solidFill>
                  <a:schemeClr val="dk1"/>
                </a:solidFill>
                <a:latin typeface="Roboto"/>
                <a:ea typeface="Roboto"/>
                <a:cs typeface="Roboto"/>
                <a:sym typeface="Roboto"/>
              </a:rPr>
              <a:t>Learn new technology for agentic workflow.</a:t>
            </a:r>
            <a:endParaRPr sz="1600">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Technology Overview</a:t>
            </a:r>
            <a:endParaRPr>
              <a:latin typeface="Roboto"/>
              <a:ea typeface="Roboto"/>
              <a:cs typeface="Roboto"/>
              <a:sym typeface="Roboto"/>
            </a:endParaRPr>
          </a:p>
        </p:txBody>
      </p:sp>
      <p:sp>
        <p:nvSpPr>
          <p:cNvPr id="216" name="Google Shape;21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b="1">
                <a:solidFill>
                  <a:schemeClr val="dk1"/>
                </a:solidFill>
                <a:latin typeface="Roboto"/>
                <a:ea typeface="Roboto"/>
                <a:cs typeface="Roboto"/>
                <a:sym typeface="Roboto"/>
              </a:rPr>
              <a:t>MCP Host:</a:t>
            </a:r>
            <a:r>
              <a:rPr lang="zh-TW">
                <a:solidFill>
                  <a:schemeClr val="dk1"/>
                </a:solidFill>
                <a:latin typeface="Roboto"/>
                <a:ea typeface="Roboto"/>
                <a:cs typeface="Roboto"/>
                <a:sym typeface="Roboto"/>
              </a:rPr>
              <a:t> VS Code, an IDE developed by Microsoft.</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Font typeface="Roboto"/>
              <a:buChar char="●"/>
            </a:pPr>
            <a:r>
              <a:rPr lang="zh-TW" b="1">
                <a:solidFill>
                  <a:schemeClr val="dk1"/>
                </a:solidFill>
                <a:latin typeface="Roboto"/>
                <a:ea typeface="Roboto"/>
                <a:cs typeface="Roboto"/>
                <a:sym typeface="Roboto"/>
              </a:rPr>
              <a:t>MCP Client:</a:t>
            </a:r>
            <a:r>
              <a:rPr lang="zh-TW">
                <a:solidFill>
                  <a:schemeClr val="dk1"/>
                </a:solidFill>
                <a:latin typeface="Roboto"/>
                <a:ea typeface="Roboto"/>
                <a:cs typeface="Roboto"/>
                <a:sym typeface="Roboto"/>
              </a:rPr>
              <a:t> Cline, a VS Code Extension, open-source AI coding assistant.</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Font typeface="Roboto"/>
              <a:buChar char="●"/>
            </a:pPr>
            <a:r>
              <a:rPr lang="zh-TW" b="1">
                <a:solidFill>
                  <a:schemeClr val="dk1"/>
                </a:solidFill>
                <a:latin typeface="Roboto"/>
                <a:ea typeface="Roboto"/>
                <a:cs typeface="Roboto"/>
                <a:sym typeface="Roboto"/>
              </a:rPr>
              <a:t>MCP Server: </a:t>
            </a:r>
            <a:r>
              <a:rPr lang="zh-TW">
                <a:solidFill>
                  <a:schemeClr val="dk1"/>
                </a:solidFill>
                <a:latin typeface="Roboto"/>
                <a:ea typeface="Roboto"/>
                <a:cs typeface="Roboto"/>
                <a:sym typeface="Roboto"/>
              </a:rPr>
              <a:t>Chart Generator, a free chart generation service.</a:t>
            </a:r>
            <a:endParaRPr>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Gain Access to Free SOTA Models</a:t>
            </a:r>
            <a:endParaRPr>
              <a:latin typeface="Roboto"/>
              <a:ea typeface="Roboto"/>
              <a:cs typeface="Roboto"/>
              <a:sym typeface="Roboto"/>
            </a:endParaRPr>
          </a:p>
        </p:txBody>
      </p:sp>
      <p:pic>
        <p:nvPicPr>
          <p:cNvPr id="222" name="Google Shape;222;p36"/>
          <p:cNvPicPr preferRelativeResize="0"/>
          <p:nvPr/>
        </p:nvPicPr>
        <p:blipFill rotWithShape="1">
          <a:blip r:embed="rId3">
            <a:alphaModFix/>
          </a:blip>
          <a:srcRect l="22863"/>
          <a:stretch/>
        </p:blipFill>
        <p:spPr>
          <a:xfrm>
            <a:off x="92824" y="1180200"/>
            <a:ext cx="6093449" cy="3820974"/>
          </a:xfrm>
          <a:prstGeom prst="rect">
            <a:avLst/>
          </a:prstGeom>
          <a:noFill/>
          <a:ln>
            <a:noFill/>
          </a:ln>
        </p:spPr>
      </p:pic>
      <p:sp>
        <p:nvSpPr>
          <p:cNvPr id="223" name="Google Shape;223;p36"/>
          <p:cNvSpPr txBox="1"/>
          <p:nvPr/>
        </p:nvSpPr>
        <p:spPr>
          <a:xfrm>
            <a:off x="4444200" y="2491075"/>
            <a:ext cx="4830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a:latin typeface="Roboto"/>
                <a:ea typeface="Roboto"/>
                <a:cs typeface="Roboto"/>
                <a:sym typeface="Roboto"/>
              </a:rPr>
              <a:t>Register an account at </a:t>
            </a:r>
            <a:r>
              <a:rPr lang="zh-TW" sz="2000" u="sng">
                <a:solidFill>
                  <a:schemeClr val="hlink"/>
                </a:solidFill>
                <a:latin typeface="Roboto"/>
                <a:ea typeface="Roboto"/>
                <a:cs typeface="Roboto"/>
                <a:sym typeface="Roboto"/>
                <a:hlinkClick r:id="rId4"/>
              </a:rPr>
              <a:t>https://openrouter.ai/</a:t>
            </a:r>
            <a:r>
              <a:rPr lang="zh-TW" sz="2000">
                <a:latin typeface="Roboto"/>
                <a:ea typeface="Roboto"/>
                <a:cs typeface="Roboto"/>
                <a:sym typeface="Roboto"/>
              </a:rPr>
              <a:t>.</a:t>
            </a:r>
            <a:endParaRPr sz="2000">
              <a:latin typeface="Roboto"/>
              <a:ea typeface="Roboto"/>
              <a:cs typeface="Roboto"/>
              <a:sym typeface="Roboto"/>
            </a:endParaRPr>
          </a:p>
          <a:p>
            <a:pPr marL="0" lvl="0" indent="0" algn="l" rtl="0">
              <a:spcBef>
                <a:spcPts val="0"/>
              </a:spcBef>
              <a:spcAft>
                <a:spcPts val="0"/>
              </a:spcAft>
              <a:buNone/>
            </a:pPr>
            <a:r>
              <a:rPr lang="zh-TW" sz="2000">
                <a:latin typeface="Roboto"/>
                <a:ea typeface="Roboto"/>
                <a:cs typeface="Roboto"/>
                <a:sym typeface="Roboto"/>
              </a:rPr>
              <a:t>Gain access to more free SOTA models.</a:t>
            </a:r>
            <a:endParaRPr sz="2000">
              <a:latin typeface="Roboto"/>
              <a:ea typeface="Roboto"/>
              <a:cs typeface="Roboto"/>
              <a:sym typeface="Roboto"/>
            </a:endParaRPr>
          </a:p>
        </p:txBody>
      </p:sp>
      <p:pic>
        <p:nvPicPr>
          <p:cNvPr id="224" name="Google Shape;224;p36"/>
          <p:cNvPicPr preferRelativeResize="0"/>
          <p:nvPr/>
        </p:nvPicPr>
        <p:blipFill>
          <a:blip r:embed="rId5">
            <a:alphaModFix/>
          </a:blip>
          <a:stretch>
            <a:fillRect/>
          </a:stretch>
        </p:blipFill>
        <p:spPr>
          <a:xfrm>
            <a:off x="6516400" y="140075"/>
            <a:ext cx="2466225" cy="822075"/>
          </a:xfrm>
          <a:prstGeom prst="rect">
            <a:avLst/>
          </a:prstGeom>
          <a:noFill/>
          <a:ln>
            <a:noFill/>
          </a:ln>
        </p:spPr>
      </p:pic>
      <p:sp>
        <p:nvSpPr>
          <p:cNvPr id="225" name="Google Shape;225;p36"/>
          <p:cNvSpPr/>
          <p:nvPr/>
        </p:nvSpPr>
        <p:spPr>
          <a:xfrm>
            <a:off x="5729825" y="1180200"/>
            <a:ext cx="456600" cy="296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Create an API Key for Cline [1]</a:t>
            </a:r>
            <a:endParaRPr>
              <a:latin typeface="Roboto"/>
              <a:ea typeface="Roboto"/>
              <a:cs typeface="Roboto"/>
              <a:sym typeface="Roboto"/>
            </a:endParaRPr>
          </a:p>
        </p:txBody>
      </p:sp>
      <p:pic>
        <p:nvPicPr>
          <p:cNvPr id="231" name="Google Shape;231;p37"/>
          <p:cNvPicPr preferRelativeResize="0"/>
          <p:nvPr/>
        </p:nvPicPr>
        <p:blipFill>
          <a:blip r:embed="rId3">
            <a:alphaModFix/>
          </a:blip>
          <a:stretch>
            <a:fillRect/>
          </a:stretch>
        </p:blipFill>
        <p:spPr>
          <a:xfrm>
            <a:off x="797750" y="1302475"/>
            <a:ext cx="7407300" cy="3526776"/>
          </a:xfrm>
          <a:prstGeom prst="rect">
            <a:avLst/>
          </a:prstGeom>
          <a:noFill/>
          <a:ln>
            <a:noFill/>
          </a:ln>
        </p:spPr>
      </p:pic>
      <p:sp>
        <p:nvSpPr>
          <p:cNvPr id="232" name="Google Shape;232;p37"/>
          <p:cNvSpPr/>
          <p:nvPr/>
        </p:nvSpPr>
        <p:spPr>
          <a:xfrm>
            <a:off x="7444975" y="1834325"/>
            <a:ext cx="760200" cy="24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233" name="Google Shape;233;p37"/>
          <p:cNvCxnSpPr>
            <a:endCxn id="232" idx="1"/>
          </p:cNvCxnSpPr>
          <p:nvPr/>
        </p:nvCxnSpPr>
        <p:spPr>
          <a:xfrm rot="10800000" flipH="1">
            <a:off x="6285175" y="1957925"/>
            <a:ext cx="1159800" cy="1001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Create an API Key for Cline [2]</a:t>
            </a:r>
            <a:endParaRPr>
              <a:latin typeface="Roboto"/>
              <a:ea typeface="Roboto"/>
              <a:cs typeface="Roboto"/>
              <a:sym typeface="Roboto"/>
            </a:endParaRPr>
          </a:p>
        </p:txBody>
      </p:sp>
      <p:pic>
        <p:nvPicPr>
          <p:cNvPr id="239" name="Google Shape;239;p38"/>
          <p:cNvPicPr preferRelativeResize="0"/>
          <p:nvPr/>
        </p:nvPicPr>
        <p:blipFill>
          <a:blip r:embed="rId3">
            <a:alphaModFix/>
          </a:blip>
          <a:stretch>
            <a:fillRect/>
          </a:stretch>
        </p:blipFill>
        <p:spPr>
          <a:xfrm>
            <a:off x="506276" y="1355076"/>
            <a:ext cx="4899200" cy="1452675"/>
          </a:xfrm>
          <a:prstGeom prst="rect">
            <a:avLst/>
          </a:prstGeom>
          <a:noFill/>
          <a:ln>
            <a:noFill/>
          </a:ln>
        </p:spPr>
      </p:pic>
      <p:sp>
        <p:nvSpPr>
          <p:cNvPr id="240" name="Google Shape;240;p38"/>
          <p:cNvSpPr/>
          <p:nvPr/>
        </p:nvSpPr>
        <p:spPr>
          <a:xfrm>
            <a:off x="4106725" y="1572100"/>
            <a:ext cx="1153500" cy="31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pic>
        <p:nvPicPr>
          <p:cNvPr id="241" name="Google Shape;241;p38"/>
          <p:cNvPicPr preferRelativeResize="0"/>
          <p:nvPr/>
        </p:nvPicPr>
        <p:blipFill>
          <a:blip r:embed="rId4">
            <a:alphaModFix/>
          </a:blip>
          <a:stretch>
            <a:fillRect/>
          </a:stretch>
        </p:blipFill>
        <p:spPr>
          <a:xfrm>
            <a:off x="5048424" y="2571750"/>
            <a:ext cx="3594024" cy="2374525"/>
          </a:xfrm>
          <a:prstGeom prst="rect">
            <a:avLst/>
          </a:prstGeom>
          <a:noFill/>
          <a:ln>
            <a:noFill/>
          </a:ln>
        </p:spPr>
      </p:pic>
      <p:cxnSp>
        <p:nvCxnSpPr>
          <p:cNvPr id="242" name="Google Shape;242;p38"/>
          <p:cNvCxnSpPr>
            <a:stCxn id="240" idx="2"/>
            <a:endCxn id="241" idx="0"/>
          </p:cNvCxnSpPr>
          <p:nvPr/>
        </p:nvCxnSpPr>
        <p:spPr>
          <a:xfrm>
            <a:off x="4683475" y="1890100"/>
            <a:ext cx="2162100" cy="681600"/>
          </a:xfrm>
          <a:prstGeom prst="straightConnector1">
            <a:avLst/>
          </a:prstGeom>
          <a:noFill/>
          <a:ln w="9525" cap="flat" cmpd="sng">
            <a:solidFill>
              <a:srgbClr val="FF0000"/>
            </a:solidFill>
            <a:prstDash val="solid"/>
            <a:round/>
            <a:headEnd type="none" w="med" len="med"/>
            <a:tailEnd type="triangle" w="med" len="med"/>
          </a:ln>
        </p:spPr>
      </p:cxnSp>
      <p:sp>
        <p:nvSpPr>
          <p:cNvPr id="243" name="Google Shape;243;p38"/>
          <p:cNvSpPr txBox="1"/>
          <p:nvPr/>
        </p:nvSpPr>
        <p:spPr>
          <a:xfrm>
            <a:off x="1040800" y="3332150"/>
            <a:ext cx="391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Roboto"/>
                <a:ea typeface="Roboto"/>
                <a:cs typeface="Roboto"/>
                <a:sym typeface="Roboto"/>
              </a:rPr>
              <a:t>You can enter any name you want :)</a:t>
            </a:r>
            <a:endParaRPr sz="18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278150" y="471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Cline Setup [1]</a:t>
            </a:r>
            <a:endParaRPr>
              <a:latin typeface="Roboto"/>
              <a:ea typeface="Roboto"/>
              <a:cs typeface="Roboto"/>
              <a:sym typeface="Roboto"/>
            </a:endParaRPr>
          </a:p>
        </p:txBody>
      </p:sp>
      <p:pic>
        <p:nvPicPr>
          <p:cNvPr id="249" name="Google Shape;249;p39"/>
          <p:cNvPicPr preferRelativeResize="0"/>
          <p:nvPr/>
        </p:nvPicPr>
        <p:blipFill>
          <a:blip r:embed="rId3">
            <a:alphaModFix/>
          </a:blip>
          <a:stretch>
            <a:fillRect/>
          </a:stretch>
        </p:blipFill>
        <p:spPr>
          <a:xfrm>
            <a:off x="135163" y="1514750"/>
            <a:ext cx="8873676" cy="3076200"/>
          </a:xfrm>
          <a:prstGeom prst="rect">
            <a:avLst/>
          </a:prstGeom>
          <a:noFill/>
          <a:ln>
            <a:noFill/>
          </a:ln>
        </p:spPr>
      </p:pic>
      <p:sp>
        <p:nvSpPr>
          <p:cNvPr id="250" name="Google Shape;250;p39"/>
          <p:cNvSpPr/>
          <p:nvPr/>
        </p:nvSpPr>
        <p:spPr>
          <a:xfrm>
            <a:off x="135175" y="2684600"/>
            <a:ext cx="219600" cy="249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251" name="Google Shape;251;p39"/>
          <p:cNvSpPr txBox="1"/>
          <p:nvPr/>
        </p:nvSpPr>
        <p:spPr>
          <a:xfrm>
            <a:off x="187125" y="3068600"/>
            <a:ext cx="23940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FF0000"/>
                </a:solidFill>
                <a:latin typeface="Roboto"/>
                <a:ea typeface="Roboto"/>
                <a:cs typeface="Roboto"/>
                <a:sym typeface="Roboto"/>
              </a:rPr>
              <a:t>1. Go to VSCode Extension</a:t>
            </a:r>
            <a:endParaRPr>
              <a:solidFill>
                <a:srgbClr val="FF0000"/>
              </a:solidFill>
              <a:latin typeface="Roboto"/>
              <a:ea typeface="Roboto"/>
              <a:cs typeface="Roboto"/>
              <a:sym typeface="Roboto"/>
            </a:endParaRPr>
          </a:p>
        </p:txBody>
      </p:sp>
      <p:sp>
        <p:nvSpPr>
          <p:cNvPr id="252" name="Google Shape;252;p39"/>
          <p:cNvSpPr/>
          <p:nvPr/>
        </p:nvSpPr>
        <p:spPr>
          <a:xfrm>
            <a:off x="455225" y="1884750"/>
            <a:ext cx="1924800" cy="18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253" name="Google Shape;253;p39"/>
          <p:cNvSpPr txBox="1"/>
          <p:nvPr/>
        </p:nvSpPr>
        <p:spPr>
          <a:xfrm>
            <a:off x="1099025" y="2335513"/>
            <a:ext cx="17703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FF0000"/>
                </a:solidFill>
                <a:latin typeface="Roboto"/>
                <a:ea typeface="Roboto"/>
                <a:cs typeface="Roboto"/>
                <a:sym typeface="Roboto"/>
              </a:rPr>
              <a:t>2. Search for “cline”</a:t>
            </a:r>
            <a:endParaRPr>
              <a:solidFill>
                <a:srgbClr val="FF0000"/>
              </a:solidFill>
              <a:latin typeface="Roboto"/>
              <a:ea typeface="Roboto"/>
              <a:cs typeface="Roboto"/>
              <a:sym typeface="Roboto"/>
            </a:endParaRPr>
          </a:p>
        </p:txBody>
      </p:sp>
      <p:sp>
        <p:nvSpPr>
          <p:cNvPr id="254" name="Google Shape;254;p39"/>
          <p:cNvSpPr/>
          <p:nvPr/>
        </p:nvSpPr>
        <p:spPr>
          <a:xfrm>
            <a:off x="3974050" y="2445025"/>
            <a:ext cx="290100" cy="18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255" name="Google Shape;255;p39"/>
          <p:cNvSpPr txBox="1"/>
          <p:nvPr/>
        </p:nvSpPr>
        <p:spPr>
          <a:xfrm>
            <a:off x="4424475" y="2609450"/>
            <a:ext cx="26877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FF0000"/>
                </a:solidFill>
                <a:latin typeface="Roboto"/>
                <a:ea typeface="Roboto"/>
                <a:cs typeface="Roboto"/>
                <a:sym typeface="Roboto"/>
              </a:rPr>
              <a:t>3. Install Cline</a:t>
            </a:r>
            <a:endParaRPr>
              <a:solidFill>
                <a:srgbClr val="FF0000"/>
              </a:solidFill>
              <a:latin typeface="Roboto"/>
              <a:ea typeface="Roboto"/>
              <a:cs typeface="Roboto"/>
              <a:sym typeface="Roboto"/>
            </a:endParaRPr>
          </a:p>
          <a:p>
            <a:pPr marL="0" lvl="0" indent="0" algn="l" rtl="0">
              <a:spcBef>
                <a:spcPts val="0"/>
              </a:spcBef>
              <a:spcAft>
                <a:spcPts val="0"/>
              </a:spcAft>
              <a:buNone/>
            </a:pPr>
            <a:r>
              <a:rPr lang="zh-TW">
                <a:solidFill>
                  <a:srgbClr val="FF0000"/>
                </a:solidFill>
                <a:latin typeface="Roboto"/>
                <a:ea typeface="Roboto"/>
                <a:cs typeface="Roboto"/>
                <a:sym typeface="Roboto"/>
              </a:rPr>
              <a:t>4. No need to register account</a:t>
            </a:r>
            <a:endParaRPr>
              <a:solidFill>
                <a:srgbClr val="FF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zh-TW">
                <a:latin typeface="Roboto"/>
                <a:ea typeface="Roboto"/>
                <a:cs typeface="Roboto"/>
                <a:sym typeface="Roboto"/>
              </a:rPr>
              <a:t>Setup V</a:t>
            </a:r>
            <a:r>
              <a:rPr lang="en-US" altLang="zh-TW">
                <a:latin typeface="Roboto"/>
                <a:ea typeface="Roboto"/>
                <a:cs typeface="Roboto"/>
                <a:sym typeface="Roboto"/>
              </a:rPr>
              <a:t>S C</a:t>
            </a:r>
            <a:r>
              <a:rPr lang="zh-TW">
                <a:latin typeface="Roboto"/>
                <a:ea typeface="Roboto"/>
                <a:cs typeface="Roboto"/>
                <a:sym typeface="Roboto"/>
              </a:rPr>
              <a:t>ode [1]</a:t>
            </a:r>
            <a:endParaRPr>
              <a:latin typeface="Roboto"/>
              <a:ea typeface="Roboto"/>
              <a:cs typeface="Roboto"/>
              <a:sym typeface="Roboto"/>
            </a:endParaRPr>
          </a:p>
        </p:txBody>
      </p:sp>
      <p:pic>
        <p:nvPicPr>
          <p:cNvPr id="70" name="Google Shape;70;p15"/>
          <p:cNvPicPr preferRelativeResize="0"/>
          <p:nvPr/>
        </p:nvPicPr>
        <p:blipFill>
          <a:blip r:embed="rId3">
            <a:alphaModFix/>
          </a:blip>
          <a:stretch>
            <a:fillRect/>
          </a:stretch>
        </p:blipFill>
        <p:spPr>
          <a:xfrm>
            <a:off x="4572000" y="445025"/>
            <a:ext cx="3881375" cy="4607875"/>
          </a:xfrm>
          <a:prstGeom prst="rect">
            <a:avLst/>
          </a:prstGeom>
          <a:noFill/>
          <a:ln>
            <a:noFill/>
          </a:ln>
        </p:spPr>
      </p:pic>
      <p:sp>
        <p:nvSpPr>
          <p:cNvPr id="71" name="Google Shape;71;p15"/>
          <p:cNvSpPr/>
          <p:nvPr/>
        </p:nvSpPr>
        <p:spPr>
          <a:xfrm>
            <a:off x="4615225" y="1533500"/>
            <a:ext cx="242100" cy="19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72" name="Google Shape;72;p15"/>
          <p:cNvSpPr/>
          <p:nvPr/>
        </p:nvSpPr>
        <p:spPr>
          <a:xfrm>
            <a:off x="4886700" y="2571750"/>
            <a:ext cx="1284000" cy="25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73" name="Google Shape;73;p15"/>
          <p:cNvSpPr/>
          <p:nvPr/>
        </p:nvSpPr>
        <p:spPr>
          <a:xfrm>
            <a:off x="6170700" y="2571750"/>
            <a:ext cx="1665600" cy="25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74" name="Google Shape;74;p15"/>
          <p:cNvSpPr txBox="1"/>
          <p:nvPr/>
        </p:nvSpPr>
        <p:spPr>
          <a:xfrm>
            <a:off x="4593175" y="1103113"/>
            <a:ext cx="2862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FF0000"/>
                </a:solidFill>
              </a:rPr>
              <a:t>1</a:t>
            </a:r>
            <a:endParaRPr sz="2400" b="1">
              <a:solidFill>
                <a:srgbClr val="FF0000"/>
              </a:solidFill>
            </a:endParaRPr>
          </a:p>
        </p:txBody>
      </p:sp>
      <p:sp>
        <p:nvSpPr>
          <p:cNvPr id="75" name="Google Shape;75;p15"/>
          <p:cNvSpPr txBox="1"/>
          <p:nvPr/>
        </p:nvSpPr>
        <p:spPr>
          <a:xfrm>
            <a:off x="5545325" y="2096800"/>
            <a:ext cx="2862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FF0000"/>
                </a:solidFill>
              </a:rPr>
              <a:t>2</a:t>
            </a:r>
            <a:endParaRPr sz="2400" b="1">
              <a:solidFill>
                <a:srgbClr val="FF0000"/>
              </a:solidFill>
            </a:endParaRPr>
          </a:p>
        </p:txBody>
      </p:sp>
      <p:sp>
        <p:nvSpPr>
          <p:cNvPr id="76" name="Google Shape;76;p15"/>
          <p:cNvSpPr txBox="1"/>
          <p:nvPr/>
        </p:nvSpPr>
        <p:spPr>
          <a:xfrm>
            <a:off x="6989125" y="2096800"/>
            <a:ext cx="2862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FF0000"/>
                </a:solidFill>
              </a:rPr>
              <a:t>3</a:t>
            </a:r>
            <a:endParaRPr sz="2400" b="1">
              <a:solidFill>
                <a:srgbClr val="FF0000"/>
              </a:solidFill>
            </a:endParaRPr>
          </a:p>
        </p:txBody>
      </p:sp>
      <p:pic>
        <p:nvPicPr>
          <p:cNvPr id="77" name="Google Shape;77;p15"/>
          <p:cNvPicPr preferRelativeResize="0"/>
          <p:nvPr/>
        </p:nvPicPr>
        <p:blipFill>
          <a:blip r:embed="rId4">
            <a:alphaModFix/>
          </a:blip>
          <a:stretch>
            <a:fillRect/>
          </a:stretch>
        </p:blipFill>
        <p:spPr>
          <a:xfrm>
            <a:off x="194750" y="1919625"/>
            <a:ext cx="4104977" cy="1304250"/>
          </a:xfrm>
          <a:prstGeom prst="rect">
            <a:avLst/>
          </a:prstGeom>
          <a:noFill/>
          <a:ln>
            <a:noFill/>
          </a:ln>
        </p:spPr>
      </p:pic>
      <p:sp>
        <p:nvSpPr>
          <p:cNvPr id="78" name="Google Shape;78;p15"/>
          <p:cNvSpPr/>
          <p:nvPr/>
        </p:nvSpPr>
        <p:spPr>
          <a:xfrm>
            <a:off x="2228850" y="2622350"/>
            <a:ext cx="1665600" cy="25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79" name="Google Shape;79;p15"/>
          <p:cNvSpPr txBox="1"/>
          <p:nvPr/>
        </p:nvSpPr>
        <p:spPr>
          <a:xfrm>
            <a:off x="3971775" y="2441800"/>
            <a:ext cx="2862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FF0000"/>
                </a:solidFill>
              </a:rPr>
              <a:t>4</a:t>
            </a:r>
            <a:endParaRPr sz="2400" b="1">
              <a:solidFill>
                <a:srgbClr val="FF0000"/>
              </a:solidFill>
            </a:endParaRPr>
          </a:p>
        </p:txBody>
      </p:sp>
      <p:sp>
        <p:nvSpPr>
          <p:cNvPr id="80" name="Google Shape;80;p15"/>
          <p:cNvSpPr txBox="1"/>
          <p:nvPr/>
        </p:nvSpPr>
        <p:spPr>
          <a:xfrm>
            <a:off x="1018288" y="3576217"/>
            <a:ext cx="24579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800">
                <a:solidFill>
                  <a:srgbClr val="FF0000"/>
                </a:solidFill>
              </a:rPr>
              <a:t>Run cp -r /app/. ~</a:t>
            </a:r>
            <a:endParaRPr sz="180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Cline Setup [2]</a:t>
            </a:r>
            <a:endParaRPr>
              <a:latin typeface="Roboto"/>
              <a:ea typeface="Roboto"/>
              <a:cs typeface="Roboto"/>
              <a:sym typeface="Roboto"/>
            </a:endParaRPr>
          </a:p>
        </p:txBody>
      </p:sp>
      <p:pic>
        <p:nvPicPr>
          <p:cNvPr id="261" name="Google Shape;261;p40"/>
          <p:cNvPicPr preferRelativeResize="0"/>
          <p:nvPr/>
        </p:nvPicPr>
        <p:blipFill>
          <a:blip r:embed="rId3">
            <a:alphaModFix/>
          </a:blip>
          <a:stretch>
            <a:fillRect/>
          </a:stretch>
        </p:blipFill>
        <p:spPr>
          <a:xfrm>
            <a:off x="1044977" y="1212975"/>
            <a:ext cx="2115600" cy="3767875"/>
          </a:xfrm>
          <a:prstGeom prst="rect">
            <a:avLst/>
          </a:prstGeom>
          <a:noFill/>
          <a:ln>
            <a:noFill/>
          </a:ln>
        </p:spPr>
      </p:pic>
      <p:sp>
        <p:nvSpPr>
          <p:cNvPr id="262" name="Google Shape;262;p40"/>
          <p:cNvSpPr/>
          <p:nvPr/>
        </p:nvSpPr>
        <p:spPr>
          <a:xfrm>
            <a:off x="1453000" y="4113575"/>
            <a:ext cx="1623600" cy="227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pic>
        <p:nvPicPr>
          <p:cNvPr id="263" name="Google Shape;263;p40"/>
          <p:cNvPicPr preferRelativeResize="0"/>
          <p:nvPr/>
        </p:nvPicPr>
        <p:blipFill rotWithShape="1">
          <a:blip r:embed="rId4">
            <a:alphaModFix/>
          </a:blip>
          <a:srcRect b="1390"/>
          <a:stretch/>
        </p:blipFill>
        <p:spPr>
          <a:xfrm>
            <a:off x="6395800" y="1122250"/>
            <a:ext cx="1943800" cy="3767875"/>
          </a:xfrm>
          <a:prstGeom prst="rect">
            <a:avLst/>
          </a:prstGeom>
          <a:noFill/>
          <a:ln>
            <a:noFill/>
          </a:ln>
        </p:spPr>
      </p:pic>
      <p:sp>
        <p:nvSpPr>
          <p:cNvPr id="264" name="Google Shape;264;p40"/>
          <p:cNvSpPr/>
          <p:nvPr/>
        </p:nvSpPr>
        <p:spPr>
          <a:xfrm>
            <a:off x="6636625" y="3630650"/>
            <a:ext cx="1703100" cy="572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265" name="Google Shape;265;p40"/>
          <p:cNvCxnSpPr>
            <a:stCxn id="262" idx="3"/>
            <a:endCxn id="264" idx="1"/>
          </p:cNvCxnSpPr>
          <p:nvPr/>
        </p:nvCxnSpPr>
        <p:spPr>
          <a:xfrm rot="10800000" flipH="1">
            <a:off x="3076600" y="3916925"/>
            <a:ext cx="3560100" cy="310200"/>
          </a:xfrm>
          <a:prstGeom prst="straightConnector1">
            <a:avLst/>
          </a:prstGeom>
          <a:noFill/>
          <a:ln w="9525" cap="flat" cmpd="sng">
            <a:solidFill>
              <a:srgbClr val="FF0000"/>
            </a:solidFill>
            <a:prstDash val="solid"/>
            <a:round/>
            <a:headEnd type="none" w="med" len="med"/>
            <a:tailEnd type="triangle" w="med" len="med"/>
          </a:ln>
        </p:spPr>
      </p:cxnSp>
      <p:sp>
        <p:nvSpPr>
          <p:cNvPr id="266" name="Google Shape;266;p40"/>
          <p:cNvSpPr txBox="1"/>
          <p:nvPr/>
        </p:nvSpPr>
        <p:spPr>
          <a:xfrm>
            <a:off x="3249600" y="3053100"/>
            <a:ext cx="3319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Roboto"/>
                <a:ea typeface="Roboto"/>
                <a:cs typeface="Roboto"/>
                <a:sym typeface="Roboto"/>
              </a:rPr>
              <a:t>1. Choose OpenRouter</a:t>
            </a:r>
            <a:endParaRPr sz="1800">
              <a:solidFill>
                <a:schemeClr val="dk1"/>
              </a:solidFill>
              <a:latin typeface="Roboto"/>
              <a:ea typeface="Roboto"/>
              <a:cs typeface="Roboto"/>
              <a:sym typeface="Roboto"/>
            </a:endParaRPr>
          </a:p>
          <a:p>
            <a:pPr marL="0" lvl="0" indent="0" algn="l" rtl="0">
              <a:spcBef>
                <a:spcPts val="0"/>
              </a:spcBef>
              <a:spcAft>
                <a:spcPts val="0"/>
              </a:spcAft>
              <a:buNone/>
            </a:pPr>
            <a:r>
              <a:rPr lang="zh-TW" sz="1800">
                <a:solidFill>
                  <a:schemeClr val="dk1"/>
                </a:solidFill>
                <a:latin typeface="Roboto"/>
                <a:ea typeface="Roboto"/>
                <a:cs typeface="Roboto"/>
                <a:sym typeface="Roboto"/>
              </a:rPr>
              <a:t>2. Input the key you obtained</a:t>
            </a:r>
            <a:endParaRPr sz="18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Cline Setup [3]</a:t>
            </a:r>
            <a:endParaRPr>
              <a:latin typeface="Roboto"/>
              <a:ea typeface="Roboto"/>
              <a:cs typeface="Roboto"/>
              <a:sym typeface="Roboto"/>
            </a:endParaRPr>
          </a:p>
        </p:txBody>
      </p:sp>
      <p:sp>
        <p:nvSpPr>
          <p:cNvPr id="272" name="Google Shape;272;p41"/>
          <p:cNvSpPr txBox="1">
            <a:spLocks noGrp="1"/>
          </p:cNvSpPr>
          <p:nvPr>
            <p:ph type="body" idx="1"/>
          </p:nvPr>
        </p:nvSpPr>
        <p:spPr>
          <a:xfrm>
            <a:off x="311700" y="1462350"/>
            <a:ext cx="5993700" cy="29388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chemeClr val="dk1"/>
              </a:buClr>
              <a:buSzPts val="2000"/>
              <a:buFont typeface="Roboto"/>
              <a:buChar char="●"/>
            </a:pPr>
            <a:r>
              <a:rPr lang="zh-TW" sz="2000">
                <a:solidFill>
                  <a:schemeClr val="dk1"/>
                </a:solidFill>
                <a:latin typeface="Roboto"/>
                <a:ea typeface="Roboto"/>
                <a:cs typeface="Roboto"/>
                <a:sym typeface="Roboto"/>
              </a:rPr>
              <a:t>Choose Your Own Model to Use</a:t>
            </a:r>
            <a:endParaRPr sz="2000">
              <a:solidFill>
                <a:schemeClr val="dk1"/>
              </a:solidFill>
              <a:latin typeface="Roboto"/>
              <a:ea typeface="Roboto"/>
              <a:cs typeface="Roboto"/>
              <a:sym typeface="Roboto"/>
            </a:endParaRPr>
          </a:p>
          <a:p>
            <a:pPr marL="457200" lvl="0" indent="-355600" algn="l" rtl="0">
              <a:lnSpc>
                <a:spcPct val="150000"/>
              </a:lnSpc>
              <a:spcBef>
                <a:spcPts val="0"/>
              </a:spcBef>
              <a:spcAft>
                <a:spcPts val="0"/>
              </a:spcAft>
              <a:buClr>
                <a:schemeClr val="dk1"/>
              </a:buClr>
              <a:buSzPts val="2000"/>
              <a:buChar char="●"/>
            </a:pPr>
            <a:r>
              <a:rPr lang="zh-TW" sz="2000">
                <a:solidFill>
                  <a:schemeClr val="dk1"/>
                </a:solidFill>
                <a:latin typeface="Roboto"/>
                <a:ea typeface="Roboto"/>
                <a:cs typeface="Roboto"/>
                <a:sym typeface="Roboto"/>
              </a:rPr>
              <a:t>Models with </a:t>
            </a:r>
            <a:r>
              <a:rPr lang="zh-TW" sz="2000" b="1">
                <a:solidFill>
                  <a:srgbClr val="FF0000"/>
                </a:solidFill>
                <a:latin typeface="Roboto"/>
                <a:ea typeface="Roboto"/>
                <a:cs typeface="Roboto"/>
                <a:sym typeface="Roboto"/>
              </a:rPr>
              <a:t>free tag</a:t>
            </a:r>
            <a:r>
              <a:rPr lang="zh-TW" sz="2000">
                <a:solidFill>
                  <a:schemeClr val="dk1"/>
                </a:solidFill>
                <a:latin typeface="Roboto"/>
                <a:ea typeface="Roboto"/>
                <a:cs typeface="Roboto"/>
                <a:sym typeface="Roboto"/>
              </a:rPr>
              <a:t> can be freely used.</a:t>
            </a:r>
            <a:endParaRPr sz="2000">
              <a:solidFill>
                <a:schemeClr val="dk1"/>
              </a:solidFill>
              <a:latin typeface="Roboto"/>
              <a:ea typeface="Roboto"/>
              <a:cs typeface="Roboto"/>
              <a:sym typeface="Roboto"/>
            </a:endParaRPr>
          </a:p>
          <a:p>
            <a:pPr marL="457200" lvl="0" indent="-355600" algn="l" rtl="0">
              <a:lnSpc>
                <a:spcPct val="150000"/>
              </a:lnSpc>
              <a:spcBef>
                <a:spcPts val="0"/>
              </a:spcBef>
              <a:spcAft>
                <a:spcPts val="0"/>
              </a:spcAft>
              <a:buClr>
                <a:schemeClr val="dk1"/>
              </a:buClr>
              <a:buSzPts val="2000"/>
              <a:buFont typeface="Roboto"/>
              <a:buChar char="●"/>
            </a:pPr>
            <a:r>
              <a:rPr lang="zh-TW" sz="2000">
                <a:solidFill>
                  <a:schemeClr val="dk1"/>
                </a:solidFill>
                <a:latin typeface="Roboto"/>
                <a:ea typeface="Roboto"/>
                <a:cs typeface="Roboto"/>
                <a:sym typeface="Roboto"/>
              </a:rPr>
              <a:t>Good enough to use for personal development.</a:t>
            </a:r>
            <a:endParaRPr sz="2000">
              <a:solidFill>
                <a:schemeClr val="dk1"/>
              </a:solidFill>
              <a:latin typeface="Roboto"/>
              <a:ea typeface="Roboto"/>
              <a:cs typeface="Roboto"/>
              <a:sym typeface="Roboto"/>
            </a:endParaRPr>
          </a:p>
          <a:p>
            <a:pPr marL="457200" lvl="0" indent="-355600" algn="l" rtl="0">
              <a:lnSpc>
                <a:spcPct val="150000"/>
              </a:lnSpc>
              <a:spcBef>
                <a:spcPts val="0"/>
              </a:spcBef>
              <a:spcAft>
                <a:spcPts val="0"/>
              </a:spcAft>
              <a:buClr>
                <a:schemeClr val="dk1"/>
              </a:buClr>
              <a:buSzPts val="2000"/>
              <a:buFont typeface="Roboto"/>
              <a:buChar char="●"/>
            </a:pPr>
            <a:r>
              <a:rPr lang="zh-TW" sz="2000">
                <a:solidFill>
                  <a:schemeClr val="dk1"/>
                </a:solidFill>
                <a:latin typeface="Roboto"/>
                <a:ea typeface="Roboto"/>
                <a:cs typeface="Roboto"/>
                <a:sym typeface="Roboto"/>
              </a:rPr>
              <a:t>In this workshop, we recommend using</a:t>
            </a:r>
            <a:endParaRPr sz="2000">
              <a:solidFill>
                <a:schemeClr val="dk1"/>
              </a:solidFill>
              <a:latin typeface="Roboto"/>
              <a:ea typeface="Roboto"/>
              <a:cs typeface="Roboto"/>
              <a:sym typeface="Roboto"/>
            </a:endParaRPr>
          </a:p>
          <a:p>
            <a:pPr marL="914400" lvl="1" indent="-355600" algn="l" rtl="0">
              <a:lnSpc>
                <a:spcPct val="150000"/>
              </a:lnSpc>
              <a:spcBef>
                <a:spcPts val="0"/>
              </a:spcBef>
              <a:spcAft>
                <a:spcPts val="0"/>
              </a:spcAft>
              <a:buClr>
                <a:schemeClr val="dk1"/>
              </a:buClr>
              <a:buSzPts val="2000"/>
              <a:buFont typeface="Roboto"/>
              <a:buChar char="○"/>
            </a:pPr>
            <a:r>
              <a:rPr lang="zh-TW" sz="2000" b="1">
                <a:solidFill>
                  <a:schemeClr val="dk1"/>
                </a:solidFill>
                <a:latin typeface="Roboto"/>
                <a:ea typeface="Roboto"/>
                <a:cs typeface="Roboto"/>
                <a:sym typeface="Roboto"/>
              </a:rPr>
              <a:t>deepseek/deepseek-r1:free</a:t>
            </a:r>
            <a:endParaRPr sz="2000" b="1">
              <a:solidFill>
                <a:schemeClr val="dk1"/>
              </a:solidFill>
              <a:latin typeface="Roboto"/>
              <a:ea typeface="Roboto"/>
              <a:cs typeface="Roboto"/>
              <a:sym typeface="Roboto"/>
            </a:endParaRPr>
          </a:p>
        </p:txBody>
      </p:sp>
      <p:pic>
        <p:nvPicPr>
          <p:cNvPr id="273" name="Google Shape;273;p41"/>
          <p:cNvPicPr preferRelativeResize="0"/>
          <p:nvPr/>
        </p:nvPicPr>
        <p:blipFill>
          <a:blip r:embed="rId3">
            <a:alphaModFix/>
          </a:blip>
          <a:stretch>
            <a:fillRect/>
          </a:stretch>
        </p:blipFill>
        <p:spPr>
          <a:xfrm>
            <a:off x="6406075" y="40500"/>
            <a:ext cx="2342750" cy="5062500"/>
          </a:xfrm>
          <a:prstGeom prst="rect">
            <a:avLst/>
          </a:prstGeom>
          <a:noFill/>
          <a:ln>
            <a:noFill/>
          </a:ln>
        </p:spPr>
      </p:pic>
      <p:sp>
        <p:nvSpPr>
          <p:cNvPr id="274" name="Google Shape;274;p41"/>
          <p:cNvSpPr/>
          <p:nvPr/>
        </p:nvSpPr>
        <p:spPr>
          <a:xfrm>
            <a:off x="6781725" y="3342275"/>
            <a:ext cx="1863300" cy="222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Caution: Rate Limit of OpenRouter</a:t>
            </a:r>
            <a:endParaRPr>
              <a:latin typeface="Roboto"/>
              <a:ea typeface="Roboto"/>
              <a:cs typeface="Roboto"/>
              <a:sym typeface="Roboto"/>
            </a:endParaRPr>
          </a:p>
        </p:txBody>
      </p:sp>
      <p:sp>
        <p:nvSpPr>
          <p:cNvPr id="280" name="Google Shape;28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Try not to spam Cline, OpenRouter has a rate limit for free model usage.</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If you unfortunately reach this rate limit, please contact helpers for support.</a:t>
            </a:r>
            <a:endParaRPr>
              <a:solidFill>
                <a:schemeClr val="dk1"/>
              </a:solidFill>
              <a:latin typeface="Roboto"/>
              <a:ea typeface="Roboto"/>
              <a:cs typeface="Roboto"/>
              <a:sym typeface="Roboto"/>
            </a:endParaRPr>
          </a:p>
        </p:txBody>
      </p:sp>
      <p:pic>
        <p:nvPicPr>
          <p:cNvPr id="281" name="Google Shape;281;p42"/>
          <p:cNvPicPr preferRelativeResize="0"/>
          <p:nvPr/>
        </p:nvPicPr>
        <p:blipFill>
          <a:blip r:embed="rId3">
            <a:alphaModFix/>
          </a:blip>
          <a:stretch>
            <a:fillRect/>
          </a:stretch>
        </p:blipFill>
        <p:spPr>
          <a:xfrm>
            <a:off x="4295350" y="3346150"/>
            <a:ext cx="4486275" cy="771525"/>
          </a:xfrm>
          <a:prstGeom prst="rect">
            <a:avLst/>
          </a:prstGeom>
          <a:noFill/>
          <a:ln>
            <a:noFill/>
          </a:ln>
        </p:spPr>
      </p:pic>
      <p:cxnSp>
        <p:nvCxnSpPr>
          <p:cNvPr id="282" name="Google Shape;282;p42"/>
          <p:cNvCxnSpPr>
            <a:endCxn id="281" idx="1"/>
          </p:cNvCxnSpPr>
          <p:nvPr/>
        </p:nvCxnSpPr>
        <p:spPr>
          <a:xfrm>
            <a:off x="3118450" y="3221313"/>
            <a:ext cx="1176900" cy="51060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42"/>
          <p:cNvSpPr txBox="1"/>
          <p:nvPr/>
        </p:nvSpPr>
        <p:spPr>
          <a:xfrm>
            <a:off x="970175" y="2759625"/>
            <a:ext cx="385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latin typeface="Roboto"/>
                <a:ea typeface="Roboto"/>
                <a:cs typeface="Roboto"/>
                <a:sym typeface="Roboto"/>
              </a:rPr>
              <a:t>Just let us know if you see this.</a:t>
            </a:r>
            <a:endParaRPr sz="1800">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Install MCP from Marketplace [1]</a:t>
            </a:r>
            <a:endParaRPr>
              <a:latin typeface="Roboto"/>
              <a:ea typeface="Roboto"/>
              <a:cs typeface="Roboto"/>
              <a:sym typeface="Roboto"/>
            </a:endParaRPr>
          </a:p>
        </p:txBody>
      </p:sp>
      <p:pic>
        <p:nvPicPr>
          <p:cNvPr id="289" name="Google Shape;289;p43"/>
          <p:cNvPicPr preferRelativeResize="0"/>
          <p:nvPr/>
        </p:nvPicPr>
        <p:blipFill rotWithShape="1">
          <a:blip r:embed="rId3">
            <a:alphaModFix/>
          </a:blip>
          <a:srcRect b="16373"/>
          <a:stretch/>
        </p:blipFill>
        <p:spPr>
          <a:xfrm>
            <a:off x="2365525" y="1170125"/>
            <a:ext cx="2082325" cy="3702425"/>
          </a:xfrm>
          <a:prstGeom prst="rect">
            <a:avLst/>
          </a:prstGeom>
          <a:noFill/>
          <a:ln>
            <a:noFill/>
          </a:ln>
        </p:spPr>
      </p:pic>
      <p:pic>
        <p:nvPicPr>
          <p:cNvPr id="290" name="Google Shape;290;p43"/>
          <p:cNvPicPr preferRelativeResize="0"/>
          <p:nvPr/>
        </p:nvPicPr>
        <p:blipFill rotWithShape="1">
          <a:blip r:embed="rId4">
            <a:alphaModFix/>
          </a:blip>
          <a:srcRect r="20729"/>
          <a:stretch/>
        </p:blipFill>
        <p:spPr>
          <a:xfrm>
            <a:off x="160400" y="1170125"/>
            <a:ext cx="1989775" cy="3702426"/>
          </a:xfrm>
          <a:prstGeom prst="rect">
            <a:avLst/>
          </a:prstGeom>
          <a:noFill/>
          <a:ln>
            <a:noFill/>
          </a:ln>
        </p:spPr>
      </p:pic>
      <p:sp>
        <p:nvSpPr>
          <p:cNvPr id="291" name="Google Shape;291;p43"/>
          <p:cNvSpPr/>
          <p:nvPr/>
        </p:nvSpPr>
        <p:spPr>
          <a:xfrm>
            <a:off x="1797200" y="1415975"/>
            <a:ext cx="211800" cy="18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292" name="Google Shape;292;p43"/>
          <p:cNvSpPr/>
          <p:nvPr/>
        </p:nvSpPr>
        <p:spPr>
          <a:xfrm>
            <a:off x="2741850" y="1742825"/>
            <a:ext cx="515400" cy="231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293" name="Google Shape;293;p43"/>
          <p:cNvCxnSpPr>
            <a:stCxn id="291" idx="3"/>
            <a:endCxn id="292" idx="1"/>
          </p:cNvCxnSpPr>
          <p:nvPr/>
        </p:nvCxnSpPr>
        <p:spPr>
          <a:xfrm>
            <a:off x="2009000" y="1506725"/>
            <a:ext cx="732900" cy="351600"/>
          </a:xfrm>
          <a:prstGeom prst="straightConnector1">
            <a:avLst/>
          </a:prstGeom>
          <a:noFill/>
          <a:ln w="9525" cap="flat" cmpd="sng">
            <a:solidFill>
              <a:srgbClr val="FF0000"/>
            </a:solidFill>
            <a:prstDash val="solid"/>
            <a:round/>
            <a:headEnd type="none" w="med" len="med"/>
            <a:tailEnd type="triangle" w="med" len="med"/>
          </a:ln>
        </p:spPr>
      </p:cxnSp>
      <p:sp>
        <p:nvSpPr>
          <p:cNvPr id="294" name="Google Shape;294;p43"/>
          <p:cNvSpPr/>
          <p:nvPr/>
        </p:nvSpPr>
        <p:spPr>
          <a:xfrm>
            <a:off x="4024850" y="2855427"/>
            <a:ext cx="300300" cy="18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295" name="Google Shape;295;p43"/>
          <p:cNvCxnSpPr>
            <a:stCxn id="292" idx="3"/>
            <a:endCxn id="294" idx="1"/>
          </p:cNvCxnSpPr>
          <p:nvPr/>
        </p:nvCxnSpPr>
        <p:spPr>
          <a:xfrm>
            <a:off x="3257250" y="1858325"/>
            <a:ext cx="767700" cy="1087800"/>
          </a:xfrm>
          <a:prstGeom prst="straightConnector1">
            <a:avLst/>
          </a:prstGeom>
          <a:noFill/>
          <a:ln w="9525" cap="flat" cmpd="sng">
            <a:solidFill>
              <a:srgbClr val="FF0000"/>
            </a:solidFill>
            <a:prstDash val="solid"/>
            <a:round/>
            <a:headEnd type="none" w="med" len="med"/>
            <a:tailEnd type="triangle" w="med" len="med"/>
          </a:ln>
        </p:spPr>
      </p:cxnSp>
      <p:sp>
        <p:nvSpPr>
          <p:cNvPr id="296" name="Google Shape;296;p43"/>
          <p:cNvSpPr txBox="1">
            <a:spLocks noGrp="1"/>
          </p:cNvSpPr>
          <p:nvPr>
            <p:ph type="body" idx="1"/>
          </p:nvPr>
        </p:nvSpPr>
        <p:spPr>
          <a:xfrm>
            <a:off x="4498275" y="2114125"/>
            <a:ext cx="4600800" cy="166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Roboto"/>
                <a:ea typeface="Roboto"/>
                <a:cs typeface="Roboto"/>
                <a:sym typeface="Roboto"/>
              </a:rPr>
              <a:t>The installation is done by LLM, so it may:</a:t>
            </a:r>
            <a:endParaRPr>
              <a:solidFill>
                <a:schemeClr val="dk1"/>
              </a:solidFill>
              <a:latin typeface="Roboto"/>
              <a:ea typeface="Roboto"/>
              <a:cs typeface="Roboto"/>
              <a:sym typeface="Roboto"/>
            </a:endParaRPr>
          </a:p>
          <a:p>
            <a:pPr marL="457200" lvl="0" indent="-342900" algn="l" rtl="0">
              <a:spcBef>
                <a:spcPts val="1200"/>
              </a:spcBef>
              <a:spcAft>
                <a:spcPts val="0"/>
              </a:spcAft>
              <a:buClr>
                <a:schemeClr val="dk1"/>
              </a:buClr>
              <a:buSzPts val="1800"/>
              <a:buFont typeface="Roboto"/>
              <a:buChar char="-"/>
            </a:pPr>
            <a:r>
              <a:rPr lang="zh-TW">
                <a:solidFill>
                  <a:schemeClr val="dk1"/>
                </a:solidFill>
                <a:latin typeface="Roboto"/>
                <a:ea typeface="Roboto"/>
                <a:cs typeface="Roboto"/>
                <a:sym typeface="Roboto"/>
              </a:rPr>
              <a:t>fail, or</a:t>
            </a:r>
            <a:endParaRPr>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install something unexpected in your environment.</a:t>
            </a:r>
            <a:endParaRPr>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Install MCP from Marketplace [2]</a:t>
            </a:r>
            <a:endParaRPr>
              <a:latin typeface="Roboto"/>
              <a:ea typeface="Roboto"/>
              <a:cs typeface="Roboto"/>
              <a:sym typeface="Roboto"/>
            </a:endParaRPr>
          </a:p>
        </p:txBody>
      </p:sp>
      <p:pic>
        <p:nvPicPr>
          <p:cNvPr id="302" name="Google Shape;302;p44"/>
          <p:cNvPicPr preferRelativeResize="0"/>
          <p:nvPr/>
        </p:nvPicPr>
        <p:blipFill>
          <a:blip r:embed="rId3">
            <a:alphaModFix/>
          </a:blip>
          <a:stretch>
            <a:fillRect/>
          </a:stretch>
        </p:blipFill>
        <p:spPr>
          <a:xfrm>
            <a:off x="220900" y="1170125"/>
            <a:ext cx="2510100" cy="3702426"/>
          </a:xfrm>
          <a:prstGeom prst="rect">
            <a:avLst/>
          </a:prstGeom>
          <a:noFill/>
          <a:ln>
            <a:noFill/>
          </a:ln>
        </p:spPr>
      </p:pic>
      <p:pic>
        <p:nvPicPr>
          <p:cNvPr id="303" name="Google Shape;303;p44"/>
          <p:cNvPicPr preferRelativeResize="0"/>
          <p:nvPr/>
        </p:nvPicPr>
        <p:blipFill>
          <a:blip r:embed="rId4">
            <a:alphaModFix/>
          </a:blip>
          <a:stretch>
            <a:fillRect/>
          </a:stretch>
        </p:blipFill>
        <p:spPr>
          <a:xfrm>
            <a:off x="2902475" y="1186339"/>
            <a:ext cx="6048801" cy="3669985"/>
          </a:xfrm>
          <a:prstGeom prst="rect">
            <a:avLst/>
          </a:prstGeom>
          <a:noFill/>
          <a:ln>
            <a:noFill/>
          </a:ln>
        </p:spPr>
      </p:pic>
      <p:sp>
        <p:nvSpPr>
          <p:cNvPr id="304" name="Google Shape;304;p44"/>
          <p:cNvSpPr/>
          <p:nvPr/>
        </p:nvSpPr>
        <p:spPr>
          <a:xfrm>
            <a:off x="1857700" y="1415975"/>
            <a:ext cx="211800" cy="18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305" name="Google Shape;305;p44"/>
          <p:cNvSpPr/>
          <p:nvPr/>
        </p:nvSpPr>
        <p:spPr>
          <a:xfrm>
            <a:off x="4419375" y="1790225"/>
            <a:ext cx="515400" cy="231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306" name="Google Shape;306;p44"/>
          <p:cNvCxnSpPr>
            <a:stCxn id="304" idx="3"/>
            <a:endCxn id="305" idx="1"/>
          </p:cNvCxnSpPr>
          <p:nvPr/>
        </p:nvCxnSpPr>
        <p:spPr>
          <a:xfrm>
            <a:off x="2069500" y="1506725"/>
            <a:ext cx="2349900" cy="399000"/>
          </a:xfrm>
          <a:prstGeom prst="straightConnector1">
            <a:avLst/>
          </a:prstGeom>
          <a:noFill/>
          <a:ln w="9525" cap="flat" cmpd="sng">
            <a:solidFill>
              <a:srgbClr val="FF0000"/>
            </a:solidFill>
            <a:prstDash val="solid"/>
            <a:round/>
            <a:headEnd type="none" w="med" len="med"/>
            <a:tailEnd type="triangle" w="med" len="med"/>
          </a:ln>
        </p:spPr>
      </p:cxnSp>
      <p:sp>
        <p:nvSpPr>
          <p:cNvPr id="307" name="Google Shape;307;p44"/>
          <p:cNvSpPr/>
          <p:nvPr/>
        </p:nvSpPr>
        <p:spPr>
          <a:xfrm>
            <a:off x="5831325" y="1391225"/>
            <a:ext cx="1041000" cy="18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308" name="Google Shape;308;p44"/>
          <p:cNvCxnSpPr>
            <a:stCxn id="305" idx="3"/>
            <a:endCxn id="307" idx="1"/>
          </p:cNvCxnSpPr>
          <p:nvPr/>
        </p:nvCxnSpPr>
        <p:spPr>
          <a:xfrm rot="10800000" flipH="1">
            <a:off x="4934775" y="1481825"/>
            <a:ext cx="896700" cy="423900"/>
          </a:xfrm>
          <a:prstGeom prst="straightConnector1">
            <a:avLst/>
          </a:prstGeom>
          <a:noFill/>
          <a:ln w="9525" cap="flat" cmpd="sng">
            <a:solidFill>
              <a:srgbClr val="FF0000"/>
            </a:solidFill>
            <a:prstDash val="solid"/>
            <a:round/>
            <a:headEnd type="none" w="med" len="med"/>
            <a:tailEnd type="triangle" w="med" len="med"/>
          </a:ln>
        </p:spPr>
      </p:cxnSp>
      <p:sp>
        <p:nvSpPr>
          <p:cNvPr id="309" name="Google Shape;309;p44"/>
          <p:cNvSpPr txBox="1"/>
          <p:nvPr/>
        </p:nvSpPr>
        <p:spPr>
          <a:xfrm>
            <a:off x="5634725" y="2874925"/>
            <a:ext cx="3010500" cy="12621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zh-TW">
                <a:solidFill>
                  <a:srgbClr val="FF0000"/>
                </a:solidFill>
                <a:latin typeface="Roboto"/>
                <a:ea typeface="Roboto"/>
                <a:cs typeface="Roboto"/>
                <a:sym typeface="Roboto"/>
              </a:rPr>
              <a:t>Here we can do manual installation,</a:t>
            </a:r>
            <a:endParaRPr>
              <a:solidFill>
                <a:srgbClr val="FF0000"/>
              </a:solidFill>
              <a:latin typeface="Roboto"/>
              <a:ea typeface="Roboto"/>
              <a:cs typeface="Roboto"/>
              <a:sym typeface="Roboto"/>
            </a:endParaRPr>
          </a:p>
          <a:p>
            <a:pPr marL="0" lvl="0" indent="0" algn="just" rtl="0">
              <a:spcBef>
                <a:spcPts val="0"/>
              </a:spcBef>
              <a:spcAft>
                <a:spcPts val="0"/>
              </a:spcAft>
              <a:buNone/>
            </a:pPr>
            <a:r>
              <a:rPr lang="zh-TW">
                <a:solidFill>
                  <a:srgbClr val="FF0000"/>
                </a:solidFill>
                <a:latin typeface="Roboto"/>
                <a:ea typeface="Roboto"/>
                <a:cs typeface="Roboto"/>
                <a:sym typeface="Roboto"/>
              </a:rPr>
              <a:t>which is safer!</a:t>
            </a:r>
            <a:endParaRPr>
              <a:solidFill>
                <a:srgbClr val="FF0000"/>
              </a:solidFill>
              <a:latin typeface="Roboto"/>
              <a:ea typeface="Roboto"/>
              <a:cs typeface="Roboto"/>
              <a:sym typeface="Roboto"/>
            </a:endParaRPr>
          </a:p>
          <a:p>
            <a:pPr marL="0" lvl="0" indent="0" algn="just" rtl="0">
              <a:spcBef>
                <a:spcPts val="0"/>
              </a:spcBef>
              <a:spcAft>
                <a:spcPts val="0"/>
              </a:spcAft>
              <a:buNone/>
            </a:pPr>
            <a:r>
              <a:rPr lang="zh-TW">
                <a:solidFill>
                  <a:srgbClr val="FF0000"/>
                </a:solidFill>
                <a:latin typeface="Roboto"/>
                <a:ea typeface="Roboto"/>
                <a:cs typeface="Roboto"/>
                <a:sym typeface="Roboto"/>
              </a:rPr>
              <a:t>(But in this workshop, we will not install anything complicated, so we will let LLM install for us :D)</a:t>
            </a:r>
            <a:endParaRPr>
              <a:solidFill>
                <a:srgbClr val="FF0000"/>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First Task using MCP Server</a:t>
            </a:r>
            <a:endParaRPr>
              <a:latin typeface="Roboto"/>
              <a:ea typeface="Roboto"/>
              <a:cs typeface="Roboto"/>
              <a:sym typeface="Roboto"/>
            </a:endParaRPr>
          </a:p>
        </p:txBody>
      </p:sp>
      <p:sp>
        <p:nvSpPr>
          <p:cNvPr id="315" name="Google Shape;31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Here our goal is to generate some visualizations using utility provided by installed MCP server.</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The steps are very simple:</a:t>
            </a:r>
            <a:endParaRPr>
              <a:solidFill>
                <a:schemeClr val="dk1"/>
              </a:solidFill>
              <a:latin typeface="Roboto"/>
              <a:ea typeface="Roboto"/>
              <a:cs typeface="Roboto"/>
              <a:sym typeface="Roboto"/>
            </a:endParaRPr>
          </a:p>
          <a:p>
            <a:pPr marL="914400" lvl="1" indent="-317500" algn="l" rtl="0">
              <a:lnSpc>
                <a:spcPct val="200000"/>
              </a:lnSpc>
              <a:spcBef>
                <a:spcPts val="0"/>
              </a:spcBef>
              <a:spcAft>
                <a:spcPts val="0"/>
              </a:spcAft>
              <a:buClr>
                <a:schemeClr val="dk1"/>
              </a:buClr>
              <a:buSzPts val="1400"/>
              <a:buFont typeface="Roboto"/>
              <a:buChar char="○"/>
            </a:pPr>
            <a:r>
              <a:rPr lang="zh-TW">
                <a:solidFill>
                  <a:schemeClr val="dk1"/>
                </a:solidFill>
                <a:latin typeface="Roboto"/>
                <a:ea typeface="Roboto"/>
                <a:cs typeface="Roboto"/>
                <a:sym typeface="Roboto"/>
              </a:rPr>
              <a:t>Install MCP Server from marketplace.</a:t>
            </a:r>
            <a:endParaRPr>
              <a:solidFill>
                <a:schemeClr val="dk1"/>
              </a:solidFill>
              <a:latin typeface="Roboto"/>
              <a:ea typeface="Roboto"/>
              <a:cs typeface="Roboto"/>
              <a:sym typeface="Roboto"/>
            </a:endParaRPr>
          </a:p>
          <a:p>
            <a:pPr marL="914400" lvl="1" indent="-317500" algn="l" rtl="0">
              <a:lnSpc>
                <a:spcPct val="200000"/>
              </a:lnSpc>
              <a:spcBef>
                <a:spcPts val="0"/>
              </a:spcBef>
              <a:spcAft>
                <a:spcPts val="0"/>
              </a:spcAft>
              <a:buClr>
                <a:schemeClr val="dk1"/>
              </a:buClr>
              <a:buSzPts val="1400"/>
              <a:buFont typeface="Roboto"/>
              <a:buChar char="○"/>
            </a:pPr>
            <a:r>
              <a:rPr lang="zh-TW">
                <a:solidFill>
                  <a:schemeClr val="dk1"/>
                </a:solidFill>
                <a:latin typeface="Roboto"/>
                <a:ea typeface="Roboto"/>
                <a:cs typeface="Roboto"/>
                <a:sym typeface="Roboto"/>
              </a:rPr>
              <a:t>Read its functionability.</a:t>
            </a:r>
            <a:endParaRPr>
              <a:solidFill>
                <a:schemeClr val="dk1"/>
              </a:solidFill>
              <a:latin typeface="Roboto"/>
              <a:ea typeface="Roboto"/>
              <a:cs typeface="Roboto"/>
              <a:sym typeface="Roboto"/>
            </a:endParaRPr>
          </a:p>
          <a:p>
            <a:pPr marL="914400" lvl="1" indent="-317500" algn="l" rtl="0">
              <a:lnSpc>
                <a:spcPct val="200000"/>
              </a:lnSpc>
              <a:spcBef>
                <a:spcPts val="0"/>
              </a:spcBef>
              <a:spcAft>
                <a:spcPts val="0"/>
              </a:spcAft>
              <a:buClr>
                <a:schemeClr val="dk1"/>
              </a:buClr>
              <a:buSzPts val="1400"/>
              <a:buFont typeface="Roboto"/>
              <a:buChar char="○"/>
            </a:pPr>
            <a:r>
              <a:rPr lang="zh-TW">
                <a:solidFill>
                  <a:schemeClr val="dk1"/>
                </a:solidFill>
                <a:latin typeface="Roboto"/>
                <a:ea typeface="Roboto"/>
                <a:cs typeface="Roboto"/>
                <a:sym typeface="Roboto"/>
              </a:rPr>
              <a:t>Prompt the chatbot to generate what we want.</a:t>
            </a:r>
            <a:endParaRPr>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Install Chart Generator</a:t>
            </a:r>
            <a:endParaRPr>
              <a:latin typeface="Roboto"/>
              <a:ea typeface="Roboto"/>
              <a:cs typeface="Roboto"/>
              <a:sym typeface="Roboto"/>
            </a:endParaRPr>
          </a:p>
        </p:txBody>
      </p:sp>
      <p:pic>
        <p:nvPicPr>
          <p:cNvPr id="321" name="Google Shape;321;p46"/>
          <p:cNvPicPr preferRelativeResize="0"/>
          <p:nvPr/>
        </p:nvPicPr>
        <p:blipFill>
          <a:blip r:embed="rId3">
            <a:alphaModFix/>
          </a:blip>
          <a:stretch>
            <a:fillRect/>
          </a:stretch>
        </p:blipFill>
        <p:spPr>
          <a:xfrm>
            <a:off x="365075" y="1017725"/>
            <a:ext cx="4279674" cy="4055549"/>
          </a:xfrm>
          <a:prstGeom prst="rect">
            <a:avLst/>
          </a:prstGeom>
          <a:noFill/>
          <a:ln>
            <a:noFill/>
          </a:ln>
        </p:spPr>
      </p:pic>
      <p:sp>
        <p:nvSpPr>
          <p:cNvPr id="322" name="Google Shape;322;p46"/>
          <p:cNvSpPr/>
          <p:nvPr/>
        </p:nvSpPr>
        <p:spPr>
          <a:xfrm>
            <a:off x="4147993" y="3018805"/>
            <a:ext cx="447300" cy="165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pic>
        <p:nvPicPr>
          <p:cNvPr id="323" name="Google Shape;323;p46"/>
          <p:cNvPicPr preferRelativeResize="0"/>
          <p:nvPr/>
        </p:nvPicPr>
        <p:blipFill>
          <a:blip r:embed="rId4">
            <a:alphaModFix/>
          </a:blip>
          <a:stretch>
            <a:fillRect/>
          </a:stretch>
        </p:blipFill>
        <p:spPr>
          <a:xfrm>
            <a:off x="5538851" y="292675"/>
            <a:ext cx="3293450" cy="4616351"/>
          </a:xfrm>
          <a:prstGeom prst="rect">
            <a:avLst/>
          </a:prstGeom>
          <a:noFill/>
          <a:ln>
            <a:noFill/>
          </a:ln>
        </p:spPr>
      </p:pic>
      <p:sp>
        <p:nvSpPr>
          <p:cNvPr id="324" name="Google Shape;324;p46"/>
          <p:cNvSpPr/>
          <p:nvPr/>
        </p:nvSpPr>
        <p:spPr>
          <a:xfrm>
            <a:off x="5538900" y="292550"/>
            <a:ext cx="3293400" cy="4616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325" name="Google Shape;325;p46"/>
          <p:cNvCxnSpPr>
            <a:stCxn id="322" idx="3"/>
            <a:endCxn id="324" idx="1"/>
          </p:cNvCxnSpPr>
          <p:nvPr/>
        </p:nvCxnSpPr>
        <p:spPr>
          <a:xfrm rot="10800000" flipH="1">
            <a:off x="4595293" y="2600755"/>
            <a:ext cx="943500" cy="500700"/>
          </a:xfrm>
          <a:prstGeom prst="straightConnector1">
            <a:avLst/>
          </a:prstGeom>
          <a:noFill/>
          <a:ln w="9525" cap="flat" cmpd="sng">
            <a:solidFill>
              <a:srgbClr val="FF0000"/>
            </a:solidFill>
            <a:prstDash val="solid"/>
            <a:round/>
            <a:headEnd type="none" w="med" len="med"/>
            <a:tailEnd type="triangle" w="med" len="med"/>
          </a:ln>
        </p:spPr>
      </p:cxnSp>
      <p:sp>
        <p:nvSpPr>
          <p:cNvPr id="326" name="Google Shape;326;p46"/>
          <p:cNvSpPr txBox="1"/>
          <p:nvPr/>
        </p:nvSpPr>
        <p:spPr>
          <a:xfrm>
            <a:off x="5942575" y="4337275"/>
            <a:ext cx="2586900" cy="40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FF0000"/>
                </a:solidFill>
                <a:latin typeface="Roboto"/>
                <a:ea typeface="Roboto"/>
                <a:cs typeface="Roboto"/>
                <a:sym typeface="Roboto"/>
              </a:rPr>
              <a:t>Automatic installation by LLM</a:t>
            </a:r>
            <a:endParaRPr>
              <a:solidFill>
                <a:srgbClr val="FF0000"/>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After Installation</a:t>
            </a:r>
            <a:endParaRPr>
              <a:latin typeface="Roboto"/>
              <a:ea typeface="Roboto"/>
              <a:cs typeface="Roboto"/>
              <a:sym typeface="Roboto"/>
            </a:endParaRPr>
          </a:p>
        </p:txBody>
      </p:sp>
      <p:sp>
        <p:nvSpPr>
          <p:cNvPr id="332" name="Google Shape;332;p47"/>
          <p:cNvSpPr txBox="1">
            <a:spLocks noGrp="1"/>
          </p:cNvSpPr>
          <p:nvPr>
            <p:ph type="body" idx="1"/>
          </p:nvPr>
        </p:nvSpPr>
        <p:spPr>
          <a:xfrm>
            <a:off x="311700" y="1152475"/>
            <a:ext cx="4924500" cy="920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Roboto"/>
              <a:buChar char="●"/>
            </a:pPr>
            <a:r>
              <a:rPr lang="zh-TW">
                <a:solidFill>
                  <a:schemeClr val="tx1"/>
                </a:solidFill>
                <a:latin typeface="Roboto"/>
                <a:ea typeface="Roboto"/>
                <a:cs typeface="Roboto"/>
                <a:sym typeface="Roboto"/>
              </a:rPr>
              <a:t>Simple example chart by LLM</a:t>
            </a:r>
            <a:endParaRPr lang="en-US">
              <a:solidFill>
                <a:schemeClr val="tx1"/>
              </a:solidFill>
              <a:latin typeface="Roboto"/>
              <a:ea typeface="Roboto"/>
              <a:cs typeface="Roboto"/>
            </a:endParaRPr>
          </a:p>
          <a:p>
            <a:pPr marL="457200" lvl="0" indent="-342900" algn="l" rtl="0">
              <a:spcBef>
                <a:spcPts val="0"/>
              </a:spcBef>
              <a:spcAft>
                <a:spcPts val="0"/>
              </a:spcAft>
              <a:buSzPts val="1800"/>
              <a:buFont typeface="Roboto"/>
              <a:buChar char="●"/>
            </a:pPr>
            <a:r>
              <a:rPr lang="zh-TW">
                <a:solidFill>
                  <a:schemeClr val="tx1"/>
                </a:solidFill>
                <a:latin typeface="Roboto"/>
                <a:ea typeface="Roboto"/>
                <a:cs typeface="Roboto"/>
                <a:sym typeface="Roboto"/>
              </a:rPr>
              <a:t>Should be able to see from MCP Servers</a:t>
            </a:r>
            <a:endParaRPr>
              <a:solidFill>
                <a:schemeClr val="tx1"/>
              </a:solidFill>
              <a:latin typeface="Roboto"/>
              <a:ea typeface="Roboto"/>
              <a:cs typeface="Roboto"/>
            </a:endParaRPr>
          </a:p>
        </p:txBody>
      </p:sp>
      <p:pic>
        <p:nvPicPr>
          <p:cNvPr id="333" name="Google Shape;333;p47"/>
          <p:cNvPicPr preferRelativeResize="0"/>
          <p:nvPr/>
        </p:nvPicPr>
        <p:blipFill>
          <a:blip r:embed="rId3">
            <a:alphaModFix/>
          </a:blip>
          <a:stretch>
            <a:fillRect/>
          </a:stretch>
        </p:blipFill>
        <p:spPr>
          <a:xfrm>
            <a:off x="5351714" y="277987"/>
            <a:ext cx="3229061" cy="4587524"/>
          </a:xfrm>
          <a:prstGeom prst="rect">
            <a:avLst/>
          </a:prstGeom>
          <a:noFill/>
          <a:ln>
            <a:noFill/>
          </a:ln>
        </p:spPr>
      </p:pic>
      <p:pic>
        <p:nvPicPr>
          <p:cNvPr id="334" name="Google Shape;334;p47"/>
          <p:cNvPicPr preferRelativeResize="0"/>
          <p:nvPr/>
        </p:nvPicPr>
        <p:blipFill>
          <a:blip r:embed="rId4">
            <a:alphaModFix/>
          </a:blip>
          <a:stretch>
            <a:fillRect/>
          </a:stretch>
        </p:blipFill>
        <p:spPr>
          <a:xfrm>
            <a:off x="559300" y="2121925"/>
            <a:ext cx="3864776" cy="2860200"/>
          </a:xfrm>
          <a:prstGeom prst="rect">
            <a:avLst/>
          </a:prstGeom>
          <a:noFill/>
          <a:ln>
            <a:noFill/>
          </a:ln>
        </p:spPr>
      </p:pic>
      <p:sp>
        <p:nvSpPr>
          <p:cNvPr id="335" name="Google Shape;335;p47"/>
          <p:cNvSpPr/>
          <p:nvPr/>
        </p:nvSpPr>
        <p:spPr>
          <a:xfrm>
            <a:off x="971172" y="3734872"/>
            <a:ext cx="3306900" cy="252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336" name="Google Shape;336;p47"/>
          <p:cNvSpPr/>
          <p:nvPr/>
        </p:nvSpPr>
        <p:spPr>
          <a:xfrm>
            <a:off x="5732549" y="3614985"/>
            <a:ext cx="2327700" cy="1250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337" name="Google Shape;337;p47"/>
          <p:cNvSpPr/>
          <p:nvPr/>
        </p:nvSpPr>
        <p:spPr>
          <a:xfrm>
            <a:off x="5673150" y="2021103"/>
            <a:ext cx="2800500" cy="920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If your Cline failed to install…</a:t>
            </a:r>
            <a:endParaRPr>
              <a:latin typeface="Roboto"/>
              <a:ea typeface="Roboto"/>
              <a:cs typeface="Roboto"/>
              <a:sym typeface="Roboto"/>
            </a:endParaRPr>
          </a:p>
        </p:txBody>
      </p:sp>
      <p:pic>
        <p:nvPicPr>
          <p:cNvPr id="2" name="Picture 1" descr="A screenshot of a computer program&#10;&#10;AI-generated content may be incorrect.">
            <a:extLst>
              <a:ext uri="{FF2B5EF4-FFF2-40B4-BE49-F238E27FC236}">
                <a16:creationId xmlns:a16="http://schemas.microsoft.com/office/drawing/2014/main" id="{0643B51C-4F7A-F701-71D2-FAD7E70CA522}"/>
              </a:ext>
            </a:extLst>
          </p:cNvPr>
          <p:cNvPicPr>
            <a:picLocks noChangeAspect="1"/>
          </p:cNvPicPr>
          <p:nvPr/>
        </p:nvPicPr>
        <p:blipFill>
          <a:blip r:embed="rId3"/>
          <a:stretch>
            <a:fillRect/>
          </a:stretch>
        </p:blipFill>
        <p:spPr>
          <a:xfrm>
            <a:off x="309312" y="1580648"/>
            <a:ext cx="5149015" cy="2771776"/>
          </a:xfrm>
          <a:prstGeom prst="rect">
            <a:avLst/>
          </a:prstGeom>
        </p:spPr>
      </p:pic>
      <p:sp>
        <p:nvSpPr>
          <p:cNvPr id="6" name="Google Shape;335;p47">
            <a:extLst>
              <a:ext uri="{FF2B5EF4-FFF2-40B4-BE49-F238E27FC236}">
                <a16:creationId xmlns:a16="http://schemas.microsoft.com/office/drawing/2014/main" id="{F90234E0-E098-9EFF-C90F-D63065D2CEF5}"/>
              </a:ext>
            </a:extLst>
          </p:cNvPr>
          <p:cNvSpPr/>
          <p:nvPr/>
        </p:nvSpPr>
        <p:spPr>
          <a:xfrm>
            <a:off x="459830" y="1907576"/>
            <a:ext cx="4848446" cy="192743"/>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7" name="Google Shape;335;p47">
            <a:extLst>
              <a:ext uri="{FF2B5EF4-FFF2-40B4-BE49-F238E27FC236}">
                <a16:creationId xmlns:a16="http://schemas.microsoft.com/office/drawing/2014/main" id="{BC3DDB4E-E56B-39CB-F5DF-BFB7905C1B6E}"/>
              </a:ext>
            </a:extLst>
          </p:cNvPr>
          <p:cNvSpPr/>
          <p:nvPr/>
        </p:nvSpPr>
        <p:spPr>
          <a:xfrm>
            <a:off x="459830" y="3441602"/>
            <a:ext cx="4848446" cy="192743"/>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pic>
        <p:nvPicPr>
          <p:cNvPr id="8" name="Picture 7" descr="A screenshot of a computer&#10;&#10;AI-generated content may be incorrect.">
            <a:extLst>
              <a:ext uri="{FF2B5EF4-FFF2-40B4-BE49-F238E27FC236}">
                <a16:creationId xmlns:a16="http://schemas.microsoft.com/office/drawing/2014/main" id="{4F4BA0EE-49A8-76F5-2387-F6116B9A397C}"/>
              </a:ext>
            </a:extLst>
          </p:cNvPr>
          <p:cNvPicPr>
            <a:picLocks noChangeAspect="1"/>
          </p:cNvPicPr>
          <p:nvPr/>
        </p:nvPicPr>
        <p:blipFill>
          <a:blip r:embed="rId4"/>
          <a:stretch>
            <a:fillRect/>
          </a:stretch>
        </p:blipFill>
        <p:spPr>
          <a:xfrm>
            <a:off x="5586160" y="81464"/>
            <a:ext cx="3415967" cy="292768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3AD988C-4A17-FCD2-2997-E7551C489742}"/>
              </a:ext>
            </a:extLst>
          </p:cNvPr>
          <p:cNvPicPr>
            <a:picLocks noChangeAspect="1"/>
          </p:cNvPicPr>
          <p:nvPr/>
        </p:nvPicPr>
        <p:blipFill>
          <a:blip r:embed="rId5"/>
          <a:srcRect l="11360" t="27955" b="22045"/>
          <a:stretch>
            <a:fillRect/>
          </a:stretch>
        </p:blipFill>
        <p:spPr>
          <a:xfrm>
            <a:off x="5578641" y="3158290"/>
            <a:ext cx="3413549" cy="1566305"/>
          </a:xfrm>
          <a:prstGeom prst="rect">
            <a:avLst/>
          </a:prstGeom>
        </p:spPr>
      </p:pic>
      <p:sp>
        <p:nvSpPr>
          <p:cNvPr id="10" name="Google Shape;335;p47">
            <a:extLst>
              <a:ext uri="{FF2B5EF4-FFF2-40B4-BE49-F238E27FC236}">
                <a16:creationId xmlns:a16="http://schemas.microsoft.com/office/drawing/2014/main" id="{CF9362EC-EEC2-F63F-0F3D-DE06F4B88D70}"/>
              </a:ext>
            </a:extLst>
          </p:cNvPr>
          <p:cNvSpPr/>
          <p:nvPr/>
        </p:nvSpPr>
        <p:spPr>
          <a:xfrm>
            <a:off x="5956757" y="1463911"/>
            <a:ext cx="2983552" cy="764243"/>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11" name="Google Shape;335;p47">
            <a:extLst>
              <a:ext uri="{FF2B5EF4-FFF2-40B4-BE49-F238E27FC236}">
                <a16:creationId xmlns:a16="http://schemas.microsoft.com/office/drawing/2014/main" id="{F9011C59-DBD3-59A7-70F5-FD5308C49AD4}"/>
              </a:ext>
            </a:extLst>
          </p:cNvPr>
          <p:cNvSpPr/>
          <p:nvPr/>
        </p:nvSpPr>
        <p:spPr>
          <a:xfrm>
            <a:off x="5655967" y="4381568"/>
            <a:ext cx="3276821" cy="343138"/>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12" name="TextBox 11">
            <a:extLst>
              <a:ext uri="{FF2B5EF4-FFF2-40B4-BE49-F238E27FC236}">
                <a16:creationId xmlns:a16="http://schemas.microsoft.com/office/drawing/2014/main" id="{F12F4F37-2D32-A260-0010-59712D4A58C9}"/>
              </a:ext>
            </a:extLst>
          </p:cNvPr>
          <p:cNvSpPr txBox="1"/>
          <p:nvPr/>
        </p:nvSpPr>
        <p:spPr>
          <a:xfrm>
            <a:off x="1406190" y="127083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Roboto"/>
              </a:rPr>
              <a:t>1. Install the MCP Server</a:t>
            </a:r>
          </a:p>
        </p:txBody>
      </p:sp>
      <p:sp>
        <p:nvSpPr>
          <p:cNvPr id="14" name="TextBox 13">
            <a:extLst>
              <a:ext uri="{FF2B5EF4-FFF2-40B4-BE49-F238E27FC236}">
                <a16:creationId xmlns:a16="http://schemas.microsoft.com/office/drawing/2014/main" id="{DD140188-A6A1-94B0-A4E4-2A9B022F3178}"/>
              </a:ext>
            </a:extLst>
          </p:cNvPr>
          <p:cNvSpPr txBox="1"/>
          <p:nvPr/>
        </p:nvSpPr>
        <p:spPr>
          <a:xfrm>
            <a:off x="6068427" y="1015163"/>
            <a:ext cx="28635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Roboto"/>
              </a:rPr>
              <a:t>2. Manually connect MCP Server</a:t>
            </a:r>
            <a:endParaRPr lang="en-US"/>
          </a:p>
        </p:txBody>
      </p:sp>
      <p:sp>
        <p:nvSpPr>
          <p:cNvPr id="15" name="TextBox 14">
            <a:extLst>
              <a:ext uri="{FF2B5EF4-FFF2-40B4-BE49-F238E27FC236}">
                <a16:creationId xmlns:a16="http://schemas.microsoft.com/office/drawing/2014/main" id="{080ED38E-8BA8-978D-F1C5-C43626C6D3DD}"/>
              </a:ext>
            </a:extLst>
          </p:cNvPr>
          <p:cNvSpPr txBox="1"/>
          <p:nvPr/>
        </p:nvSpPr>
        <p:spPr>
          <a:xfrm>
            <a:off x="6068425" y="4775030"/>
            <a:ext cx="2863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Roboto"/>
              </a:rPr>
              <a:t>3. Check MCP Server Status</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Short Reading on its README</a:t>
            </a:r>
            <a:endParaRPr>
              <a:latin typeface="Roboto"/>
              <a:ea typeface="Roboto"/>
              <a:cs typeface="Roboto"/>
              <a:sym typeface="Roboto"/>
            </a:endParaRPr>
          </a:p>
        </p:txBody>
      </p:sp>
      <p:sp>
        <p:nvSpPr>
          <p:cNvPr id="349" name="Google Shape;349;p49"/>
          <p:cNvSpPr txBox="1">
            <a:spLocks noGrp="1"/>
          </p:cNvSpPr>
          <p:nvPr>
            <p:ph type="body" idx="1"/>
          </p:nvPr>
        </p:nvSpPr>
        <p:spPr>
          <a:xfrm>
            <a:off x="1222325" y="4693700"/>
            <a:ext cx="8520600" cy="238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zh-TW" sz="1200"/>
              <a:t>From </a:t>
            </a:r>
            <a:r>
              <a:rPr lang="zh-TW" sz="1200" u="sng">
                <a:solidFill>
                  <a:schemeClr val="hlink"/>
                </a:solidFill>
                <a:hlinkClick r:id="rId3"/>
              </a:rPr>
              <a:t>GitHub</a:t>
            </a:r>
            <a:endParaRPr sz="1200"/>
          </a:p>
        </p:txBody>
      </p:sp>
      <p:pic>
        <p:nvPicPr>
          <p:cNvPr id="350" name="Google Shape;350;p49"/>
          <p:cNvPicPr preferRelativeResize="0"/>
          <p:nvPr/>
        </p:nvPicPr>
        <p:blipFill>
          <a:blip r:embed="rId4">
            <a:alphaModFix/>
          </a:blip>
          <a:stretch>
            <a:fillRect/>
          </a:stretch>
        </p:blipFill>
        <p:spPr>
          <a:xfrm>
            <a:off x="1284237" y="1221673"/>
            <a:ext cx="6460424" cy="33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A85B-7A8C-D22C-C82E-28E3744836D5}"/>
              </a:ext>
            </a:extLst>
          </p:cNvPr>
          <p:cNvSpPr>
            <a:spLocks noGrp="1"/>
          </p:cNvSpPr>
          <p:nvPr>
            <p:ph type="title"/>
          </p:nvPr>
        </p:nvSpPr>
        <p:spPr/>
        <p:txBody>
          <a:bodyPr>
            <a:normAutofit fontScale="90000"/>
          </a:bodyPr>
          <a:lstStyle/>
          <a:p>
            <a:r>
              <a:rPr lang="en-US" altLang="zh-TW" dirty="0">
                <a:latin typeface="Roboto"/>
                <a:ea typeface="Roboto"/>
                <a:cs typeface="Roboto"/>
              </a:rPr>
              <a:t>Setup</a:t>
            </a:r>
            <a:r>
              <a:rPr lang="zh-TW" dirty="0">
                <a:latin typeface="Roboto"/>
                <a:cs typeface="Roboto"/>
              </a:rPr>
              <a:t> </a:t>
            </a:r>
            <a:r>
              <a:rPr lang="en-US" altLang="zh-TW" dirty="0">
                <a:latin typeface="Roboto"/>
                <a:ea typeface="Roboto"/>
                <a:cs typeface="Roboto"/>
              </a:rPr>
              <a:t>VS Code</a:t>
            </a:r>
            <a:r>
              <a:rPr lang="zh-TW" dirty="0">
                <a:latin typeface="Roboto"/>
                <a:cs typeface="Roboto"/>
              </a:rPr>
              <a:t> </a:t>
            </a:r>
            <a:r>
              <a:rPr lang="en-US" altLang="zh-TW" dirty="0">
                <a:latin typeface="Roboto"/>
                <a:ea typeface="Roboto"/>
                <a:cs typeface="Roboto"/>
              </a:rPr>
              <a:t>[2]</a:t>
            </a:r>
          </a:p>
        </p:txBody>
      </p:sp>
      <p:pic>
        <p:nvPicPr>
          <p:cNvPr id="4" name="Picture 3" descr="A screenshot of a computer&#10;&#10;AI-generated content may be incorrect.">
            <a:extLst>
              <a:ext uri="{FF2B5EF4-FFF2-40B4-BE49-F238E27FC236}">
                <a16:creationId xmlns:a16="http://schemas.microsoft.com/office/drawing/2014/main" id="{5E490920-CD0F-3188-09DA-56170E7FBA26}"/>
              </a:ext>
            </a:extLst>
          </p:cNvPr>
          <p:cNvPicPr>
            <a:picLocks noChangeAspect="1"/>
          </p:cNvPicPr>
          <p:nvPr/>
        </p:nvPicPr>
        <p:blipFill>
          <a:blip r:embed="rId2"/>
          <a:stretch>
            <a:fillRect/>
          </a:stretch>
        </p:blipFill>
        <p:spPr>
          <a:xfrm>
            <a:off x="686064" y="1012175"/>
            <a:ext cx="3248073" cy="404181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F715E813-9E91-E25E-3ECC-76EB4E9310EB}"/>
              </a:ext>
            </a:extLst>
          </p:cNvPr>
          <p:cNvPicPr>
            <a:picLocks noChangeAspect="1"/>
          </p:cNvPicPr>
          <p:nvPr/>
        </p:nvPicPr>
        <p:blipFill>
          <a:blip r:embed="rId3"/>
          <a:stretch>
            <a:fillRect/>
          </a:stretch>
        </p:blipFill>
        <p:spPr>
          <a:xfrm>
            <a:off x="4487824" y="2802301"/>
            <a:ext cx="4478701" cy="2017694"/>
          </a:xfrm>
          <a:prstGeom prst="rect">
            <a:avLst/>
          </a:prstGeom>
        </p:spPr>
      </p:pic>
      <p:sp>
        <p:nvSpPr>
          <p:cNvPr id="7" name="Google Shape;88;p16">
            <a:extLst>
              <a:ext uri="{FF2B5EF4-FFF2-40B4-BE49-F238E27FC236}">
                <a16:creationId xmlns:a16="http://schemas.microsoft.com/office/drawing/2014/main" id="{EB468CB2-BA58-875F-2CDF-E75623299E1B}"/>
              </a:ext>
            </a:extLst>
          </p:cNvPr>
          <p:cNvSpPr/>
          <p:nvPr/>
        </p:nvSpPr>
        <p:spPr>
          <a:xfrm>
            <a:off x="2131535" y="2065401"/>
            <a:ext cx="1802559" cy="175104"/>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8" name="Google Shape;88;p16">
            <a:extLst>
              <a:ext uri="{FF2B5EF4-FFF2-40B4-BE49-F238E27FC236}">
                <a16:creationId xmlns:a16="http://schemas.microsoft.com/office/drawing/2014/main" id="{A0FB28AF-7D57-D6D7-F906-FD2C901052A2}"/>
              </a:ext>
            </a:extLst>
          </p:cNvPr>
          <p:cNvSpPr/>
          <p:nvPr/>
        </p:nvSpPr>
        <p:spPr>
          <a:xfrm>
            <a:off x="4582787" y="3043147"/>
            <a:ext cx="3537715" cy="216416"/>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10" name="Google Shape;91;p16">
            <a:extLst>
              <a:ext uri="{FF2B5EF4-FFF2-40B4-BE49-F238E27FC236}">
                <a16:creationId xmlns:a16="http://schemas.microsoft.com/office/drawing/2014/main" id="{39C43C55-6C33-0402-8D23-F246DB989E98}"/>
              </a:ext>
            </a:extLst>
          </p:cNvPr>
          <p:cNvSpPr txBox="1"/>
          <p:nvPr/>
        </p:nvSpPr>
        <p:spPr>
          <a:xfrm>
            <a:off x="3931372" y="1532756"/>
            <a:ext cx="1877657" cy="461700"/>
          </a:xfrm>
          <a:prstGeom prst="rect">
            <a:avLst/>
          </a:prstGeom>
          <a:noFill/>
          <a:ln>
            <a:noFill/>
          </a:ln>
        </p:spPr>
        <p:txBody>
          <a:bodyPr spcFirstLastPara="1" wrap="square" lIns="91425" tIns="91425" rIns="91425" bIns="91425" anchor="t" anchorCtr="0">
            <a:spAutoFit/>
          </a:bodyPr>
          <a:lstStyle/>
          <a:p>
            <a:r>
              <a:rPr lang="en-US" altLang="zh-TW" sz="1800" dirty="0">
                <a:solidFill>
                  <a:srgbClr val="FF0000"/>
                </a:solidFill>
                <a:latin typeface="Roboto"/>
                <a:ea typeface="Roboto"/>
                <a:cs typeface="Roboto"/>
              </a:rPr>
              <a:t>1. Open Folder</a:t>
            </a:r>
            <a:endParaRPr lang="zh-TW" sz="1800" dirty="0">
              <a:solidFill>
                <a:srgbClr val="FF0000"/>
              </a:solidFill>
              <a:latin typeface="Roboto"/>
              <a:ea typeface="Roboto"/>
              <a:cs typeface="Roboto"/>
            </a:endParaRPr>
          </a:p>
        </p:txBody>
      </p:sp>
      <p:sp>
        <p:nvSpPr>
          <p:cNvPr id="11" name="Google Shape;91;p16">
            <a:extLst>
              <a:ext uri="{FF2B5EF4-FFF2-40B4-BE49-F238E27FC236}">
                <a16:creationId xmlns:a16="http://schemas.microsoft.com/office/drawing/2014/main" id="{11660A67-CA79-F04F-7C33-4C235E13CA87}"/>
              </a:ext>
            </a:extLst>
          </p:cNvPr>
          <p:cNvSpPr txBox="1"/>
          <p:nvPr/>
        </p:nvSpPr>
        <p:spPr>
          <a:xfrm>
            <a:off x="4578615" y="2338364"/>
            <a:ext cx="3867578" cy="461635"/>
          </a:xfrm>
          <a:prstGeom prst="rect">
            <a:avLst/>
          </a:prstGeom>
          <a:noFill/>
          <a:ln>
            <a:noFill/>
          </a:ln>
        </p:spPr>
        <p:txBody>
          <a:bodyPr spcFirstLastPara="1" wrap="square" lIns="91425" tIns="91425" rIns="91425" bIns="91425" anchor="t" anchorCtr="0">
            <a:spAutoFit/>
          </a:bodyPr>
          <a:lstStyle/>
          <a:p>
            <a:r>
              <a:rPr lang="en-US" altLang="zh-TW" sz="1800" dirty="0">
                <a:solidFill>
                  <a:srgbClr val="FF0000"/>
                </a:solidFill>
                <a:latin typeface="Roboto"/>
                <a:ea typeface="Roboto"/>
                <a:cs typeface="Roboto"/>
              </a:rPr>
              <a:t>2. Go to JUN2025-MCP-Workshop</a:t>
            </a:r>
          </a:p>
        </p:txBody>
      </p:sp>
    </p:spTree>
    <p:extLst>
      <p:ext uri="{BB962C8B-B14F-4D97-AF65-F5344CB8AC3E}">
        <p14:creationId xmlns:p14="http://schemas.microsoft.com/office/powerpoint/2010/main" val="4061743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Interact with Chatbot (have access to MCP servers)</a:t>
            </a:r>
            <a:endParaRPr>
              <a:latin typeface="Roboto"/>
              <a:ea typeface="Roboto"/>
              <a:cs typeface="Roboto"/>
              <a:sym typeface="Roboto"/>
            </a:endParaRPr>
          </a:p>
        </p:txBody>
      </p:sp>
      <p:sp>
        <p:nvSpPr>
          <p:cNvPr id="356" name="Google Shape;356;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lnSpc>
                <a:spcPct val="200000"/>
              </a:lnSpc>
              <a:spcBef>
                <a:spcPts val="0"/>
              </a:spcBef>
              <a:spcAft>
                <a:spcPts val="0"/>
              </a:spcAft>
              <a:buClr>
                <a:schemeClr val="dk1"/>
              </a:buClr>
              <a:buSzPct val="100000"/>
              <a:buChar char="●"/>
            </a:pPr>
            <a:r>
              <a:rPr lang="zh-TW">
                <a:solidFill>
                  <a:schemeClr val="dk1"/>
                </a:solidFill>
                <a:latin typeface="Roboto"/>
                <a:ea typeface="Roboto"/>
                <a:cs typeface="Roboto"/>
                <a:sym typeface="Roboto"/>
              </a:rPr>
              <a:t>Now we do some visualizations on </a:t>
            </a:r>
            <a:r>
              <a:rPr lang="zh-TW" b="1">
                <a:solidFill>
                  <a:schemeClr val="dk1"/>
                </a:solidFill>
                <a:latin typeface="Roboto"/>
                <a:ea typeface="Roboto"/>
                <a:cs typeface="Roboto"/>
                <a:sym typeface="Roboto"/>
              </a:rPr>
              <a:t>data/customers.csv</a:t>
            </a:r>
            <a:r>
              <a:rPr lang="zh-TW">
                <a:solidFill>
                  <a:schemeClr val="dk1"/>
                </a:solidFill>
                <a:latin typeface="Roboto"/>
                <a:ea typeface="Roboto"/>
                <a:cs typeface="Roboto"/>
                <a:sym typeface="Roboto"/>
              </a:rPr>
              <a:t> from last workshop:</a:t>
            </a:r>
            <a:endParaRPr>
              <a:solidFill>
                <a:schemeClr val="dk1"/>
              </a:solidFill>
              <a:latin typeface="Roboto"/>
              <a:ea typeface="Roboto"/>
              <a:cs typeface="Roboto"/>
              <a:sym typeface="Roboto"/>
            </a:endParaRPr>
          </a:p>
          <a:p>
            <a:pPr marL="914400" lvl="1" indent="-334327" algn="l" rtl="0">
              <a:lnSpc>
                <a:spcPct val="200000"/>
              </a:lnSpc>
              <a:spcBef>
                <a:spcPts val="0"/>
              </a:spcBef>
              <a:spcAft>
                <a:spcPts val="0"/>
              </a:spcAft>
              <a:buClr>
                <a:schemeClr val="dk1"/>
              </a:buClr>
              <a:buSzPct val="100000"/>
              <a:buFont typeface="Roboto"/>
              <a:buChar char="○"/>
            </a:pPr>
            <a:r>
              <a:rPr lang="zh-TW" sz="1800">
                <a:solidFill>
                  <a:schemeClr val="dk1"/>
                </a:solidFill>
                <a:latin typeface="Roboto"/>
                <a:ea typeface="Roboto"/>
                <a:cs typeface="Roboto"/>
                <a:sym typeface="Roboto"/>
              </a:rPr>
              <a:t>Generate a bar chart to show distribution of last name of customers.</a:t>
            </a:r>
            <a:endParaRPr sz="1800">
              <a:solidFill>
                <a:schemeClr val="dk1"/>
              </a:solidFill>
              <a:latin typeface="Roboto"/>
              <a:ea typeface="Roboto"/>
              <a:cs typeface="Roboto"/>
              <a:sym typeface="Roboto"/>
            </a:endParaRPr>
          </a:p>
          <a:p>
            <a:pPr marL="914400" lvl="1" indent="-334327" algn="l" rtl="0">
              <a:lnSpc>
                <a:spcPct val="200000"/>
              </a:lnSpc>
              <a:spcBef>
                <a:spcPts val="0"/>
              </a:spcBef>
              <a:spcAft>
                <a:spcPts val="0"/>
              </a:spcAft>
              <a:buClr>
                <a:schemeClr val="dk1"/>
              </a:buClr>
              <a:buSzPct val="100000"/>
              <a:buFont typeface="Roboto"/>
              <a:buChar char="○"/>
            </a:pPr>
            <a:r>
              <a:rPr lang="zh-TW" sz="1800">
                <a:solidFill>
                  <a:schemeClr val="dk1"/>
                </a:solidFill>
                <a:latin typeface="Roboto"/>
                <a:ea typeface="Roboto"/>
                <a:cs typeface="Roboto"/>
                <a:sym typeface="Roboto"/>
              </a:rPr>
              <a:t>Generate a pie chart to show the distribution of customer tier.</a:t>
            </a:r>
            <a:endParaRPr sz="1800">
              <a:solidFill>
                <a:schemeClr val="dk1"/>
              </a:solidFill>
              <a:latin typeface="Roboto"/>
              <a:ea typeface="Roboto"/>
              <a:cs typeface="Roboto"/>
              <a:sym typeface="Roboto"/>
            </a:endParaRPr>
          </a:p>
          <a:p>
            <a:pPr marL="914400" lvl="1" indent="-334327" algn="l" rtl="0">
              <a:lnSpc>
                <a:spcPct val="200000"/>
              </a:lnSpc>
              <a:spcBef>
                <a:spcPts val="0"/>
              </a:spcBef>
              <a:spcAft>
                <a:spcPts val="0"/>
              </a:spcAft>
              <a:buClr>
                <a:schemeClr val="dk1"/>
              </a:buClr>
              <a:buSzPct val="100000"/>
              <a:buFont typeface="Roboto"/>
              <a:buChar char="○"/>
            </a:pPr>
            <a:r>
              <a:rPr lang="zh-TW" sz="1800">
                <a:solidFill>
                  <a:schemeClr val="dk1"/>
                </a:solidFill>
                <a:latin typeface="Roboto"/>
                <a:ea typeface="Roboto"/>
                <a:cs typeface="Roboto"/>
                <a:sym typeface="Roboto"/>
              </a:rPr>
              <a:t>Generate a line chart to show number of new customers over time.</a:t>
            </a:r>
            <a:endParaRPr sz="1800">
              <a:solidFill>
                <a:schemeClr val="dk1"/>
              </a:solidFill>
              <a:latin typeface="Roboto"/>
              <a:ea typeface="Roboto"/>
              <a:cs typeface="Roboto"/>
              <a:sym typeface="Roboto"/>
            </a:endParaRPr>
          </a:p>
          <a:p>
            <a:pPr marL="457200" lvl="0" indent="-334327" algn="l" rtl="0">
              <a:lnSpc>
                <a:spcPct val="200000"/>
              </a:lnSpc>
              <a:spcBef>
                <a:spcPts val="0"/>
              </a:spcBef>
              <a:spcAft>
                <a:spcPts val="0"/>
              </a:spcAft>
              <a:buClr>
                <a:schemeClr val="dk1"/>
              </a:buClr>
              <a:buSzPct val="100000"/>
              <a:buFont typeface="Roboto"/>
              <a:buChar char="●"/>
            </a:pPr>
            <a:r>
              <a:rPr lang="zh-TW">
                <a:solidFill>
                  <a:schemeClr val="dk1"/>
                </a:solidFill>
                <a:latin typeface="Roboto"/>
                <a:ea typeface="Roboto"/>
                <a:cs typeface="Roboto"/>
                <a:sym typeface="Roboto"/>
              </a:rPr>
              <a:t>During the interactions, try to read the work done by Cline, and get a sense of how the LLM interacts with MCP servers.</a:t>
            </a:r>
            <a:endParaRPr>
              <a:solidFill>
                <a:schemeClr val="dk1"/>
              </a:solidFill>
              <a:latin typeface="Roboto"/>
              <a:ea typeface="Roboto"/>
              <a:cs typeface="Roboto"/>
              <a:sym typeface="Roboto"/>
            </a:endParaRPr>
          </a:p>
          <a:p>
            <a:pPr marL="457200" lvl="0" indent="-334327" algn="l" rtl="0">
              <a:lnSpc>
                <a:spcPct val="200000"/>
              </a:lnSpc>
              <a:spcBef>
                <a:spcPts val="0"/>
              </a:spcBef>
              <a:spcAft>
                <a:spcPts val="0"/>
              </a:spcAft>
              <a:buClr>
                <a:schemeClr val="dk1"/>
              </a:buClr>
              <a:buSzPct val="100000"/>
              <a:buFont typeface="Roboto"/>
              <a:buChar char="●"/>
            </a:pPr>
            <a:r>
              <a:rPr lang="zh-TW">
                <a:solidFill>
                  <a:schemeClr val="dk1"/>
                </a:solidFill>
                <a:latin typeface="Roboto"/>
                <a:ea typeface="Roboto"/>
                <a:cs typeface="Roboto"/>
                <a:sym typeface="Roboto"/>
              </a:rPr>
              <a:t>Also please feel free to change the model if it keep failing.</a:t>
            </a:r>
            <a:endParaRPr>
              <a:solidFill>
                <a:schemeClr val="dk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Visualization by MCP [1]</a:t>
            </a:r>
            <a:endParaRPr>
              <a:latin typeface="Roboto"/>
              <a:ea typeface="Roboto"/>
              <a:cs typeface="Roboto"/>
              <a:sym typeface="Roboto"/>
            </a:endParaRPr>
          </a:p>
        </p:txBody>
      </p:sp>
      <p:pic>
        <p:nvPicPr>
          <p:cNvPr id="362" name="Google Shape;362;p51"/>
          <p:cNvPicPr preferRelativeResize="0"/>
          <p:nvPr/>
        </p:nvPicPr>
        <p:blipFill>
          <a:blip r:embed="rId3">
            <a:alphaModFix/>
          </a:blip>
          <a:stretch>
            <a:fillRect/>
          </a:stretch>
        </p:blipFill>
        <p:spPr>
          <a:xfrm>
            <a:off x="1735699" y="1142425"/>
            <a:ext cx="5672601" cy="3781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Visualization by MCP [2]</a:t>
            </a:r>
            <a:endParaRPr>
              <a:latin typeface="Roboto"/>
              <a:ea typeface="Roboto"/>
              <a:cs typeface="Roboto"/>
              <a:sym typeface="Roboto"/>
            </a:endParaRPr>
          </a:p>
        </p:txBody>
      </p:sp>
      <p:pic>
        <p:nvPicPr>
          <p:cNvPr id="368" name="Google Shape;368;p52"/>
          <p:cNvPicPr preferRelativeResize="0"/>
          <p:nvPr/>
        </p:nvPicPr>
        <p:blipFill>
          <a:blip r:embed="rId3">
            <a:alphaModFix/>
          </a:blip>
          <a:stretch>
            <a:fillRect/>
          </a:stretch>
        </p:blipFill>
        <p:spPr>
          <a:xfrm>
            <a:off x="1699550" y="1148850"/>
            <a:ext cx="5744901" cy="3829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Visualization by MCP [3]</a:t>
            </a:r>
            <a:endParaRPr>
              <a:latin typeface="Roboto"/>
              <a:ea typeface="Roboto"/>
              <a:cs typeface="Roboto"/>
              <a:sym typeface="Roboto"/>
            </a:endParaRPr>
          </a:p>
        </p:txBody>
      </p:sp>
      <p:pic>
        <p:nvPicPr>
          <p:cNvPr id="374" name="Google Shape;374;p53"/>
          <p:cNvPicPr preferRelativeResize="0"/>
          <p:nvPr/>
        </p:nvPicPr>
        <p:blipFill>
          <a:blip r:embed="rId3">
            <a:alphaModFix/>
          </a:blip>
          <a:stretch>
            <a:fillRect/>
          </a:stretch>
        </p:blipFill>
        <p:spPr>
          <a:xfrm>
            <a:off x="1170901" y="1017725"/>
            <a:ext cx="6802202" cy="38262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Extra: A Cool Example Use of MCP: Blender</a:t>
            </a:r>
            <a:endParaRPr>
              <a:latin typeface="Roboto"/>
              <a:ea typeface="Roboto"/>
              <a:cs typeface="Roboto"/>
              <a:sym typeface="Roboto"/>
            </a:endParaRPr>
          </a:p>
        </p:txBody>
      </p:sp>
      <p:pic>
        <p:nvPicPr>
          <p:cNvPr id="380" name="Google Shape;380;p54" descr="Demo for the Blender MCP that lets Claude talk to Blender and manipulate it directly. In this case, we have simply uploaded a reference image and asked Claude to create it.&#10;&#10;Install it here: https://github.com/ahujasid/blender-mcp&#10;Reference image: https://dribbble.com/shots/6472896-Lo..." title="Blender MCP Demo: Using a reference image">
            <a:hlinkClick r:id="rId3"/>
          </p:cNvPr>
          <p:cNvPicPr preferRelativeResize="0"/>
          <p:nvPr/>
        </p:nvPicPr>
        <p:blipFill>
          <a:blip r:embed="rId4">
            <a:alphaModFix/>
          </a:blip>
          <a:stretch>
            <a:fillRect/>
          </a:stretch>
        </p:blipFill>
        <p:spPr>
          <a:xfrm>
            <a:off x="311700" y="1180000"/>
            <a:ext cx="6777100" cy="3812125"/>
          </a:xfrm>
          <a:prstGeom prst="rect">
            <a:avLst/>
          </a:prstGeom>
          <a:noFill/>
          <a:ln>
            <a:noFill/>
          </a:ln>
        </p:spPr>
      </p:pic>
      <p:sp>
        <p:nvSpPr>
          <p:cNvPr id="381" name="Google Shape;381;p54"/>
          <p:cNvSpPr txBox="1"/>
          <p:nvPr/>
        </p:nvSpPr>
        <p:spPr>
          <a:xfrm>
            <a:off x="7088800" y="2424500"/>
            <a:ext cx="2078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2"/>
                </a:solidFill>
                <a:latin typeface="Roboto"/>
                <a:ea typeface="Roboto"/>
                <a:cs typeface="Roboto"/>
                <a:sym typeface="Roboto"/>
              </a:rPr>
              <a:t>Should be fun.</a:t>
            </a:r>
            <a:endParaRPr sz="1800">
              <a:solidFill>
                <a:schemeClr val="dk2"/>
              </a:solidFill>
              <a:latin typeface="Roboto"/>
              <a:ea typeface="Roboto"/>
              <a:cs typeface="Roboto"/>
              <a:sym typeface="Roboto"/>
            </a:endParaRPr>
          </a:p>
          <a:p>
            <a:pPr marL="0" lvl="0" indent="0" algn="l" rtl="0">
              <a:spcBef>
                <a:spcPts val="0"/>
              </a:spcBef>
              <a:spcAft>
                <a:spcPts val="0"/>
              </a:spcAft>
              <a:buNone/>
            </a:pPr>
            <a:r>
              <a:rPr lang="zh-TW" sz="1800">
                <a:solidFill>
                  <a:schemeClr val="dk2"/>
                </a:solidFill>
                <a:latin typeface="Roboto"/>
                <a:ea typeface="Roboto"/>
                <a:cs typeface="Roboto"/>
                <a:sym typeface="Roboto"/>
              </a:rPr>
              <a:t>Try at home if you are interested!</a:t>
            </a:r>
            <a:endParaRPr sz="1800">
              <a:solidFill>
                <a:schemeClr val="dk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6"/>
          <p:cNvSpPr txBox="1">
            <a:spLocks noGrp="1"/>
          </p:cNvSpPr>
          <p:nvPr>
            <p:ph type="subTitle" idx="1"/>
          </p:nvPr>
        </p:nvSpPr>
        <p:spPr>
          <a:xfrm>
            <a:off x="432400" y="3719325"/>
            <a:ext cx="8520600" cy="116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TW" sz="3000">
                <a:solidFill>
                  <a:schemeClr val="dk1"/>
                </a:solidFill>
                <a:latin typeface="Roboto"/>
                <a:ea typeface="Roboto"/>
                <a:cs typeface="Roboto"/>
                <a:sym typeface="Roboto"/>
              </a:rPr>
              <a:t>A Taste of MCP Server [2]</a:t>
            </a:r>
            <a:endParaRPr sz="30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Switching to GCP Vertex AI</a:t>
            </a:r>
            <a:endParaRPr>
              <a:latin typeface="Roboto"/>
              <a:ea typeface="Roboto"/>
              <a:cs typeface="Roboto"/>
              <a:sym typeface="Roboto"/>
            </a:endParaRPr>
          </a:p>
        </p:txBody>
      </p:sp>
      <p:sp>
        <p:nvSpPr>
          <p:cNvPr id="397" name="Google Shape;397;p57"/>
          <p:cNvSpPr txBox="1">
            <a:spLocks noGrp="1"/>
          </p:cNvSpPr>
          <p:nvPr>
            <p:ph type="body" idx="1"/>
          </p:nvPr>
        </p:nvSpPr>
        <p:spPr>
          <a:xfrm>
            <a:off x="311700" y="1152475"/>
            <a:ext cx="4803600" cy="3501000"/>
          </a:xfrm>
          <a:prstGeom prst="rect">
            <a:avLst/>
          </a:prstGeom>
        </p:spPr>
        <p:txBody>
          <a:bodyPr spcFirstLastPara="1" wrap="square" lIns="91425" tIns="91425" rIns="91425" bIns="91425" anchor="t" anchorCtr="0">
            <a:normAutofit lnSpcReduction="10000"/>
          </a:bodyPr>
          <a:lstStyle/>
          <a:p>
            <a:pPr marL="457200" lvl="0" indent="-342900" algn="just"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As mentioned, OpenRouter has a rate limit for free usage.</a:t>
            </a:r>
            <a:endParaRPr>
              <a:solidFill>
                <a:schemeClr val="dk1"/>
              </a:solidFill>
              <a:latin typeface="Roboto"/>
              <a:ea typeface="Roboto"/>
              <a:cs typeface="Roboto"/>
              <a:sym typeface="Roboto"/>
            </a:endParaRPr>
          </a:p>
          <a:p>
            <a:pPr marL="457200" lvl="0" indent="-342900" algn="just"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We, therefore, will switch to GCP Vertex AI for the later parts of the workshop.</a:t>
            </a:r>
            <a:endParaRPr>
              <a:solidFill>
                <a:schemeClr val="dk1"/>
              </a:solidFill>
              <a:latin typeface="Roboto"/>
              <a:ea typeface="Roboto"/>
              <a:cs typeface="Roboto"/>
              <a:sym typeface="Roboto"/>
            </a:endParaRPr>
          </a:p>
          <a:p>
            <a:pPr marL="457200" lvl="0" indent="-342900" algn="just"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Please use the following parameters:</a:t>
            </a:r>
            <a:endParaRPr>
              <a:solidFill>
                <a:schemeClr val="dk1"/>
              </a:solidFill>
              <a:latin typeface="Roboto"/>
              <a:ea typeface="Roboto"/>
              <a:cs typeface="Roboto"/>
              <a:sym typeface="Roboto"/>
            </a:endParaRPr>
          </a:p>
          <a:p>
            <a:pPr marL="914400" lvl="1" indent="-330200" algn="just" rtl="0">
              <a:lnSpc>
                <a:spcPct val="200000"/>
              </a:lnSpc>
              <a:spcBef>
                <a:spcPts val="0"/>
              </a:spcBef>
              <a:spcAft>
                <a:spcPts val="0"/>
              </a:spcAft>
              <a:buClr>
                <a:schemeClr val="dk1"/>
              </a:buClr>
              <a:buSzPts val="1600"/>
              <a:buFont typeface="Roboto"/>
              <a:buChar char="○"/>
            </a:pPr>
            <a:r>
              <a:rPr lang="zh-TW" sz="1600" b="1">
                <a:solidFill>
                  <a:schemeClr val="dk1"/>
                </a:solidFill>
                <a:latin typeface="Roboto"/>
                <a:ea typeface="Roboto"/>
                <a:cs typeface="Roboto"/>
                <a:sym typeface="Roboto"/>
              </a:rPr>
              <a:t>Google Cloud Region: global</a:t>
            </a:r>
            <a:endParaRPr sz="1600" b="1">
              <a:solidFill>
                <a:schemeClr val="dk1"/>
              </a:solidFill>
              <a:latin typeface="Roboto"/>
              <a:ea typeface="Roboto"/>
              <a:cs typeface="Roboto"/>
              <a:sym typeface="Roboto"/>
            </a:endParaRPr>
          </a:p>
          <a:p>
            <a:pPr marL="914400" lvl="1" indent="-330200" algn="just" rtl="0">
              <a:lnSpc>
                <a:spcPct val="200000"/>
              </a:lnSpc>
              <a:spcBef>
                <a:spcPts val="0"/>
              </a:spcBef>
              <a:spcAft>
                <a:spcPts val="0"/>
              </a:spcAft>
              <a:buClr>
                <a:schemeClr val="dk1"/>
              </a:buClr>
              <a:buSzPts val="1600"/>
              <a:buFont typeface="Roboto"/>
              <a:buChar char="○"/>
            </a:pPr>
            <a:r>
              <a:rPr lang="zh-TW" sz="1600" b="1">
                <a:solidFill>
                  <a:schemeClr val="dk1"/>
                </a:solidFill>
                <a:latin typeface="Roboto"/>
                <a:ea typeface="Roboto"/>
                <a:cs typeface="Roboto"/>
                <a:sym typeface="Roboto"/>
              </a:rPr>
              <a:t>Model: gemini-2.5-flash</a:t>
            </a:r>
            <a:endParaRPr sz="1600" b="1">
              <a:solidFill>
                <a:schemeClr val="dk1"/>
              </a:solidFill>
              <a:latin typeface="Roboto"/>
              <a:ea typeface="Roboto"/>
              <a:cs typeface="Roboto"/>
              <a:sym typeface="Roboto"/>
            </a:endParaRPr>
          </a:p>
        </p:txBody>
      </p:sp>
      <p:pic>
        <p:nvPicPr>
          <p:cNvPr id="398" name="Google Shape;398;p57"/>
          <p:cNvPicPr preferRelativeResize="0"/>
          <p:nvPr/>
        </p:nvPicPr>
        <p:blipFill>
          <a:blip r:embed="rId3">
            <a:alphaModFix/>
          </a:blip>
          <a:stretch>
            <a:fillRect/>
          </a:stretch>
        </p:blipFill>
        <p:spPr>
          <a:xfrm>
            <a:off x="5292677" y="363513"/>
            <a:ext cx="3648412" cy="4416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Diving into MCP Server</a:t>
            </a:r>
            <a:endParaRPr>
              <a:latin typeface="Roboto"/>
              <a:ea typeface="Roboto"/>
              <a:cs typeface="Roboto"/>
              <a:sym typeface="Roboto"/>
            </a:endParaRPr>
          </a:p>
        </p:txBody>
      </p:sp>
      <p:sp>
        <p:nvSpPr>
          <p:cNvPr id="404" name="Google Shape;404;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In the second session of this workshop, we will dive into details of how can we write our own MCP Server.</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SzPts val="1800"/>
              <a:buFont typeface="Roboto"/>
              <a:buChar char="●"/>
            </a:pPr>
            <a:r>
              <a:rPr lang="zh-TW">
                <a:solidFill>
                  <a:schemeClr val="dk1"/>
                </a:solidFill>
                <a:latin typeface="Roboto"/>
                <a:ea typeface="Roboto"/>
                <a:cs typeface="Roboto"/>
                <a:sym typeface="Roboto"/>
              </a:rPr>
              <a:t>Choice of MCP Framework:</a:t>
            </a:r>
            <a:r>
              <a:rPr lang="zh-TW">
                <a:latin typeface="Roboto"/>
                <a:ea typeface="Roboto"/>
                <a:cs typeface="Roboto"/>
                <a:sym typeface="Roboto"/>
              </a:rPr>
              <a:t> </a:t>
            </a:r>
            <a:r>
              <a:rPr lang="zh-TW" u="sng">
                <a:solidFill>
                  <a:schemeClr val="hlink"/>
                </a:solidFill>
                <a:latin typeface="Roboto"/>
                <a:ea typeface="Roboto"/>
                <a:cs typeface="Roboto"/>
                <a:sym typeface="Roboto"/>
                <a:hlinkClick r:id="rId3"/>
              </a:rPr>
              <a:t>FastMCP</a:t>
            </a:r>
            <a:endParaRPr>
              <a:latin typeface="Roboto"/>
              <a:ea typeface="Roboto"/>
              <a:cs typeface="Roboto"/>
              <a:sym typeface="Roboto"/>
            </a:endParaRPr>
          </a:p>
          <a:p>
            <a:pPr marL="914400" lvl="1" indent="-330200" algn="l" rtl="0">
              <a:lnSpc>
                <a:spcPct val="200000"/>
              </a:lnSpc>
              <a:spcBef>
                <a:spcPts val="0"/>
              </a:spcBef>
              <a:spcAft>
                <a:spcPts val="0"/>
              </a:spcAft>
              <a:buClr>
                <a:schemeClr val="dk1"/>
              </a:buClr>
              <a:buSzPts val="1600"/>
              <a:buFont typeface="Roboto"/>
              <a:buChar char="○"/>
            </a:pPr>
            <a:r>
              <a:rPr lang="zh-TW" sz="1600">
                <a:solidFill>
                  <a:schemeClr val="dk1"/>
                </a:solidFill>
                <a:latin typeface="Roboto"/>
                <a:ea typeface="Roboto"/>
                <a:cs typeface="Roboto"/>
                <a:sym typeface="Roboto"/>
              </a:rPr>
              <a:t>Avoid boilerplate code and complex details.</a:t>
            </a:r>
            <a:endParaRPr sz="1600">
              <a:solidFill>
                <a:schemeClr val="dk1"/>
              </a:solidFill>
              <a:latin typeface="Roboto"/>
              <a:ea typeface="Roboto"/>
              <a:cs typeface="Roboto"/>
              <a:sym typeface="Roboto"/>
            </a:endParaRPr>
          </a:p>
          <a:p>
            <a:pPr marL="914400" lvl="1" indent="-330200" algn="l" rtl="0">
              <a:lnSpc>
                <a:spcPct val="200000"/>
              </a:lnSpc>
              <a:spcBef>
                <a:spcPts val="0"/>
              </a:spcBef>
              <a:spcAft>
                <a:spcPts val="0"/>
              </a:spcAft>
              <a:buClr>
                <a:schemeClr val="dk1"/>
              </a:buClr>
              <a:buSzPts val="1600"/>
              <a:buFont typeface="Roboto"/>
              <a:buChar char="○"/>
            </a:pPr>
            <a:r>
              <a:rPr lang="zh-TW" sz="1600">
                <a:solidFill>
                  <a:schemeClr val="dk1"/>
                </a:solidFill>
                <a:latin typeface="Roboto"/>
                <a:ea typeface="Roboto"/>
                <a:cs typeface="Roboto"/>
                <a:sym typeface="Roboto"/>
              </a:rPr>
              <a:t>Pythonic.</a:t>
            </a:r>
            <a:endParaRPr sz="1600">
              <a:solidFill>
                <a:schemeClr val="dk1"/>
              </a:solidFill>
              <a:latin typeface="Roboto"/>
              <a:ea typeface="Roboto"/>
              <a:cs typeface="Roboto"/>
              <a:sym typeface="Roboto"/>
            </a:endParaRPr>
          </a:p>
          <a:p>
            <a:pPr marL="914400" lvl="1" indent="-330200" algn="l" rtl="0">
              <a:lnSpc>
                <a:spcPct val="200000"/>
              </a:lnSpc>
              <a:spcBef>
                <a:spcPts val="0"/>
              </a:spcBef>
              <a:spcAft>
                <a:spcPts val="0"/>
              </a:spcAft>
              <a:buClr>
                <a:schemeClr val="dk1"/>
              </a:buClr>
              <a:buSzPts val="1600"/>
              <a:buFont typeface="Roboto"/>
              <a:buChar char="○"/>
            </a:pPr>
            <a:r>
              <a:rPr lang="zh-TW" sz="1600">
                <a:solidFill>
                  <a:schemeClr val="dk1"/>
                </a:solidFill>
                <a:latin typeface="Roboto"/>
                <a:ea typeface="Roboto"/>
                <a:cs typeface="Roboto"/>
                <a:sym typeface="Roboto"/>
              </a:rPr>
              <a:t>Focus on building tools.</a:t>
            </a:r>
            <a:endParaRPr sz="1600">
              <a:solidFill>
                <a:schemeClr val="dk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Communication between MCP Server and Client</a:t>
            </a:r>
            <a:endParaRPr>
              <a:latin typeface="Roboto"/>
              <a:ea typeface="Roboto"/>
              <a:cs typeface="Roboto"/>
              <a:sym typeface="Roboto"/>
            </a:endParaRPr>
          </a:p>
        </p:txBody>
      </p:sp>
      <p:graphicFrame>
        <p:nvGraphicFramePr>
          <p:cNvPr id="410" name="Google Shape;410;p59"/>
          <p:cNvGraphicFramePr/>
          <p:nvPr/>
        </p:nvGraphicFramePr>
        <p:xfrm>
          <a:off x="311700" y="1126425"/>
          <a:ext cx="8520600" cy="2438280"/>
        </p:xfrm>
        <a:graphic>
          <a:graphicData uri="http://schemas.openxmlformats.org/drawingml/2006/table">
            <a:tbl>
              <a:tblPr>
                <a:noFill/>
                <a:tableStyleId>{8516FD76-FCEA-4C4B-A710-3FBDF212C97F}</a:tableStyleId>
              </a:tblPr>
              <a:tblGrid>
                <a:gridCol w="2547725">
                  <a:extLst>
                    <a:ext uri="{9D8B030D-6E8A-4147-A177-3AD203B41FA5}">
                      <a16:colId xmlns:a16="http://schemas.microsoft.com/office/drawing/2014/main" val="20000"/>
                    </a:ext>
                  </a:extLst>
                </a:gridCol>
                <a:gridCol w="2335900">
                  <a:extLst>
                    <a:ext uri="{9D8B030D-6E8A-4147-A177-3AD203B41FA5}">
                      <a16:colId xmlns:a16="http://schemas.microsoft.com/office/drawing/2014/main" val="20001"/>
                    </a:ext>
                  </a:extLst>
                </a:gridCol>
                <a:gridCol w="3636975">
                  <a:extLst>
                    <a:ext uri="{9D8B030D-6E8A-4147-A177-3AD203B41FA5}">
                      <a16:colId xmlns:a16="http://schemas.microsoft.com/office/drawing/2014/main" val="20002"/>
                    </a:ext>
                  </a:extLst>
                </a:gridCol>
              </a:tblGrid>
              <a:tr h="381000">
                <a:tc>
                  <a:txBody>
                    <a:bodyPr/>
                    <a:lstStyle/>
                    <a:p>
                      <a:pPr marL="0" lvl="0" indent="0" algn="l" rtl="0">
                        <a:lnSpc>
                          <a:spcPct val="100000"/>
                        </a:lnSpc>
                        <a:spcBef>
                          <a:spcPts val="0"/>
                        </a:spcBef>
                        <a:spcAft>
                          <a:spcPts val="1200"/>
                        </a:spcAft>
                        <a:buNone/>
                      </a:pPr>
                      <a:r>
                        <a:rPr lang="zh-TW" sz="1600">
                          <a:latin typeface="Roboto"/>
                          <a:ea typeface="Roboto"/>
                          <a:cs typeface="Roboto"/>
                          <a:sym typeface="Roboto"/>
                        </a:rPr>
                        <a:t>Transport</a:t>
                      </a:r>
                      <a:endParaRPr sz="16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TW" sz="1600">
                          <a:latin typeface="Roboto"/>
                          <a:ea typeface="Roboto"/>
                          <a:cs typeface="Roboto"/>
                          <a:sym typeface="Roboto"/>
                        </a:rPr>
                        <a:t>Summary</a:t>
                      </a:r>
                      <a:endParaRPr sz="1600">
                        <a:latin typeface="Roboto"/>
                        <a:ea typeface="Roboto"/>
                        <a:cs typeface="Roboto"/>
                        <a:sym typeface="Roboto"/>
                      </a:endParaRPr>
                    </a:p>
                  </a:txBody>
                  <a:tcPr marL="91425" marR="91425" marT="91425" marB="91425"/>
                </a:tc>
                <a:tc>
                  <a:txBody>
                    <a:bodyPr/>
                    <a:lstStyle/>
                    <a:p>
                      <a:pPr marL="0" lvl="0" indent="0" algn="l" rtl="0">
                        <a:lnSpc>
                          <a:spcPct val="100000"/>
                        </a:lnSpc>
                        <a:spcBef>
                          <a:spcPts val="0"/>
                        </a:spcBef>
                        <a:spcAft>
                          <a:spcPts val="0"/>
                        </a:spcAft>
                        <a:buNone/>
                      </a:pPr>
                      <a:r>
                        <a:rPr lang="zh-TW" sz="1600">
                          <a:latin typeface="Roboto"/>
                          <a:ea typeface="Roboto"/>
                          <a:cs typeface="Roboto"/>
                          <a:sym typeface="Roboto"/>
                        </a:rPr>
                        <a:t>Limitation</a:t>
                      </a:r>
                      <a:endParaRPr sz="1600">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just" rtl="0">
                        <a:lnSpc>
                          <a:spcPct val="100000"/>
                        </a:lnSpc>
                        <a:spcBef>
                          <a:spcPts val="0"/>
                        </a:spcBef>
                        <a:spcAft>
                          <a:spcPts val="1200"/>
                        </a:spcAft>
                        <a:buNone/>
                      </a:pPr>
                      <a:r>
                        <a:rPr lang="zh-TW" sz="1600">
                          <a:solidFill>
                            <a:schemeClr val="dk1"/>
                          </a:solidFill>
                          <a:latin typeface="Roboto"/>
                          <a:ea typeface="Roboto"/>
                          <a:cs typeface="Roboto"/>
                          <a:sym typeface="Roboto"/>
                        </a:rPr>
                        <a:t>Standard input/output</a:t>
                      </a:r>
                      <a:endParaRPr sz="1600">
                        <a:solidFill>
                          <a:schemeClr val="dk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00000"/>
                        </a:lnSpc>
                        <a:spcBef>
                          <a:spcPts val="0"/>
                        </a:spcBef>
                        <a:spcAft>
                          <a:spcPts val="1200"/>
                        </a:spcAft>
                        <a:buNone/>
                      </a:pPr>
                      <a:r>
                        <a:rPr lang="zh-TW" sz="1600">
                          <a:solidFill>
                            <a:schemeClr val="dk1"/>
                          </a:solidFill>
                          <a:latin typeface="Roboto"/>
                          <a:ea typeface="Roboto"/>
                          <a:cs typeface="Roboto"/>
                          <a:sym typeface="Roboto"/>
                        </a:rPr>
                        <a:t>Print information on console.</a:t>
                      </a:r>
                      <a:endParaRPr sz="1600">
                        <a:solidFill>
                          <a:schemeClr val="dk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just" rtl="0">
                        <a:lnSpc>
                          <a:spcPct val="100000"/>
                        </a:lnSpc>
                        <a:spcBef>
                          <a:spcPts val="0"/>
                        </a:spcBef>
                        <a:spcAft>
                          <a:spcPts val="1200"/>
                        </a:spcAft>
                        <a:buNone/>
                      </a:pPr>
                      <a:r>
                        <a:rPr lang="zh-TW" sz="1600">
                          <a:solidFill>
                            <a:srgbClr val="FF0000"/>
                          </a:solidFill>
                          <a:latin typeface="Roboto"/>
                          <a:ea typeface="Roboto"/>
                          <a:cs typeface="Roboto"/>
                          <a:sym typeface="Roboto"/>
                        </a:rPr>
                        <a:t>Require MCP server and host to be on the same machine.</a:t>
                      </a:r>
                      <a:endParaRPr sz="16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just" rtl="0">
                        <a:lnSpc>
                          <a:spcPct val="100000"/>
                        </a:lnSpc>
                        <a:spcBef>
                          <a:spcPts val="0"/>
                        </a:spcBef>
                        <a:spcAft>
                          <a:spcPts val="1200"/>
                        </a:spcAft>
                        <a:buNone/>
                      </a:pPr>
                      <a:r>
                        <a:rPr lang="zh-TW" sz="1600">
                          <a:solidFill>
                            <a:schemeClr val="dk1"/>
                          </a:solidFill>
                          <a:latin typeface="Roboto"/>
                          <a:ea typeface="Roboto"/>
                          <a:cs typeface="Roboto"/>
                          <a:sym typeface="Roboto"/>
                        </a:rPr>
                        <a:t>SSE (Server-sent Events)</a:t>
                      </a:r>
                      <a:endParaRPr sz="1600">
                        <a:solidFill>
                          <a:schemeClr val="dk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00000"/>
                        </a:lnSpc>
                        <a:spcBef>
                          <a:spcPts val="0"/>
                        </a:spcBef>
                        <a:spcAft>
                          <a:spcPts val="1200"/>
                        </a:spcAft>
                        <a:buNone/>
                      </a:pPr>
                      <a:r>
                        <a:rPr lang="zh-TW" sz="1600">
                          <a:solidFill>
                            <a:schemeClr val="dk1"/>
                          </a:solidFill>
                          <a:latin typeface="Roboto"/>
                          <a:ea typeface="Roboto"/>
                          <a:cs typeface="Roboto"/>
                          <a:sym typeface="Roboto"/>
                        </a:rPr>
                        <a:t>Send information via HTTP connection.</a:t>
                      </a:r>
                      <a:endParaRPr sz="1600">
                        <a:solidFill>
                          <a:schemeClr val="dk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just" rtl="0">
                        <a:lnSpc>
                          <a:spcPct val="100000"/>
                        </a:lnSpc>
                        <a:spcBef>
                          <a:spcPts val="0"/>
                        </a:spcBef>
                        <a:spcAft>
                          <a:spcPts val="1200"/>
                        </a:spcAft>
                        <a:buNone/>
                      </a:pPr>
                      <a:r>
                        <a:rPr lang="zh-TW" sz="1600">
                          <a:solidFill>
                            <a:srgbClr val="FF0000"/>
                          </a:solidFill>
                          <a:latin typeface="Roboto"/>
                          <a:ea typeface="Roboto"/>
                          <a:cs typeface="Roboto"/>
                          <a:sym typeface="Roboto"/>
                        </a:rPr>
                        <a:t>Require long-lived, highly available connection. No resumable streams.</a:t>
                      </a:r>
                      <a:endParaRPr sz="16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just" rtl="0">
                        <a:lnSpc>
                          <a:spcPct val="100000"/>
                        </a:lnSpc>
                        <a:spcBef>
                          <a:spcPts val="0"/>
                        </a:spcBef>
                        <a:spcAft>
                          <a:spcPts val="1200"/>
                        </a:spcAft>
                        <a:buNone/>
                      </a:pPr>
                      <a:r>
                        <a:rPr lang="zh-TW" sz="1600">
                          <a:solidFill>
                            <a:schemeClr val="dk1"/>
                          </a:solidFill>
                          <a:latin typeface="Roboto"/>
                          <a:ea typeface="Roboto"/>
                          <a:cs typeface="Roboto"/>
                          <a:sym typeface="Roboto"/>
                        </a:rPr>
                        <a:t>Streamable HTTP</a:t>
                      </a:r>
                      <a:endParaRPr sz="1600">
                        <a:solidFill>
                          <a:schemeClr val="dk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00000"/>
                        </a:lnSpc>
                        <a:spcBef>
                          <a:spcPts val="0"/>
                        </a:spcBef>
                        <a:spcAft>
                          <a:spcPts val="1200"/>
                        </a:spcAft>
                        <a:buNone/>
                      </a:pPr>
                      <a:r>
                        <a:rPr lang="zh-TW" sz="1600">
                          <a:solidFill>
                            <a:schemeClr val="dk1"/>
                          </a:solidFill>
                          <a:latin typeface="Roboto"/>
                          <a:ea typeface="Roboto"/>
                          <a:cs typeface="Roboto"/>
                          <a:sym typeface="Roboto"/>
                        </a:rPr>
                        <a:t>Send information via HTTP connection.</a:t>
                      </a:r>
                      <a:endParaRPr sz="1600">
                        <a:solidFill>
                          <a:schemeClr val="dk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just" rtl="0">
                        <a:lnSpc>
                          <a:spcPct val="100000"/>
                        </a:lnSpc>
                        <a:spcBef>
                          <a:spcPts val="0"/>
                        </a:spcBef>
                        <a:spcAft>
                          <a:spcPts val="0"/>
                        </a:spcAft>
                        <a:buNone/>
                      </a:pPr>
                      <a:r>
                        <a:rPr lang="zh-TW" sz="1600">
                          <a:solidFill>
                            <a:schemeClr val="dk1"/>
                          </a:solidFill>
                          <a:latin typeface="Roboto"/>
                          <a:ea typeface="Roboto"/>
                          <a:cs typeface="Roboto"/>
                          <a:sym typeface="Roboto"/>
                        </a:rPr>
                        <a:t>Unknown since it is too new (first release in March 2025).</a:t>
                      </a:r>
                      <a:endParaRPr sz="1600">
                        <a:solidFill>
                          <a:schemeClr val="dk1"/>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411" name="Google Shape;411;p59"/>
          <p:cNvSpPr txBox="1">
            <a:spLocks noGrp="1"/>
          </p:cNvSpPr>
          <p:nvPr>
            <p:ph type="body" idx="1"/>
          </p:nvPr>
        </p:nvSpPr>
        <p:spPr>
          <a:xfrm>
            <a:off x="311700" y="3775925"/>
            <a:ext cx="8520600" cy="12303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1200"/>
              </a:spcAft>
              <a:buNone/>
            </a:pPr>
            <a:r>
              <a:rPr lang="zh-TW" sz="1600" b="1">
                <a:solidFill>
                  <a:schemeClr val="dk1"/>
                </a:solidFill>
                <a:latin typeface="Roboto"/>
                <a:ea typeface="Roboto"/>
                <a:cs typeface="Roboto"/>
                <a:sym typeface="Roboto"/>
              </a:rPr>
              <a:t>Note: Today we will be using SSE, since Cline does not support MCP server with streamable HTTP yet. But we should expect SSE to be slowly fade out and be replaced by streamable HTTP.</a:t>
            </a:r>
            <a:endParaRPr sz="1600" b="1">
              <a:solidFill>
                <a:schemeClr val="dk1"/>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Today Scenario</a:t>
            </a:r>
            <a:endParaRPr>
              <a:latin typeface="Roboto"/>
              <a:ea typeface="Roboto"/>
              <a:cs typeface="Roboto"/>
              <a:sym typeface="Roboto"/>
            </a:endParaRPr>
          </a:p>
        </p:txBody>
      </p:sp>
      <p:sp>
        <p:nvSpPr>
          <p:cNvPr id="417" name="Google Shape;417;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In the second part of this workshop, we will set up our own MCP server, and use it to interact with some image data prepared in the repository.</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Learning objective:</a:t>
            </a:r>
            <a:endParaRPr>
              <a:solidFill>
                <a:schemeClr val="dk1"/>
              </a:solidFill>
              <a:latin typeface="Roboto"/>
              <a:ea typeface="Roboto"/>
              <a:cs typeface="Roboto"/>
              <a:sym typeface="Roboto"/>
            </a:endParaRPr>
          </a:p>
          <a:p>
            <a:pPr marL="914400" lvl="1" indent="-330200" algn="l" rtl="0">
              <a:lnSpc>
                <a:spcPct val="200000"/>
              </a:lnSpc>
              <a:spcBef>
                <a:spcPts val="0"/>
              </a:spcBef>
              <a:spcAft>
                <a:spcPts val="0"/>
              </a:spcAft>
              <a:buClr>
                <a:schemeClr val="dk1"/>
              </a:buClr>
              <a:buSzPts val="1600"/>
              <a:buFont typeface="Roboto"/>
              <a:buChar char="○"/>
            </a:pPr>
            <a:r>
              <a:rPr lang="zh-TW" sz="1600">
                <a:solidFill>
                  <a:schemeClr val="dk1"/>
                </a:solidFill>
                <a:latin typeface="Roboto"/>
                <a:ea typeface="Roboto"/>
                <a:cs typeface="Roboto"/>
                <a:sym typeface="Roboto"/>
              </a:rPr>
              <a:t>Learn to connect self-written MCP server to Cline.</a:t>
            </a:r>
            <a:endParaRPr sz="1600">
              <a:solidFill>
                <a:schemeClr val="dk1"/>
              </a:solidFill>
              <a:latin typeface="Roboto"/>
              <a:ea typeface="Roboto"/>
              <a:cs typeface="Roboto"/>
              <a:sym typeface="Roboto"/>
            </a:endParaRPr>
          </a:p>
          <a:p>
            <a:pPr marL="914400" lvl="1" indent="-330200" algn="l" rtl="0">
              <a:lnSpc>
                <a:spcPct val="200000"/>
              </a:lnSpc>
              <a:spcBef>
                <a:spcPts val="0"/>
              </a:spcBef>
              <a:spcAft>
                <a:spcPts val="0"/>
              </a:spcAft>
              <a:buClr>
                <a:schemeClr val="dk1"/>
              </a:buClr>
              <a:buSzPts val="1600"/>
              <a:buFont typeface="Roboto"/>
              <a:buChar char="○"/>
            </a:pPr>
            <a:r>
              <a:rPr lang="zh-TW" sz="1600">
                <a:solidFill>
                  <a:schemeClr val="dk1"/>
                </a:solidFill>
                <a:latin typeface="Roboto"/>
                <a:ea typeface="Roboto"/>
                <a:cs typeface="Roboto"/>
                <a:sym typeface="Roboto"/>
              </a:rPr>
              <a:t>Explore LLM with extended capability.</a:t>
            </a:r>
            <a:endParaRPr sz="16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buSzPct val="39285"/>
            </a:pPr>
            <a:r>
              <a:rPr lang="zh-TW">
                <a:latin typeface="Roboto"/>
                <a:ea typeface="Roboto"/>
                <a:cs typeface="Roboto"/>
                <a:sym typeface="Roboto"/>
              </a:rPr>
              <a:t>Setup V</a:t>
            </a:r>
            <a:r>
              <a:rPr lang="en-US" altLang="zh-TW" dirty="0">
                <a:latin typeface="Roboto"/>
                <a:ea typeface="Roboto"/>
                <a:cs typeface="Roboto"/>
                <a:sym typeface="Roboto"/>
              </a:rPr>
              <a:t>S</a:t>
            </a:r>
            <a:r>
              <a:rPr lang="zh-TW" altLang="en-US" dirty="0">
                <a:latin typeface="Roboto"/>
                <a:ea typeface="Roboto"/>
                <a:cs typeface="Roboto"/>
                <a:sym typeface="Roboto"/>
              </a:rPr>
              <a:t> </a:t>
            </a:r>
            <a:r>
              <a:rPr lang="en-US" altLang="zh-TW" dirty="0">
                <a:latin typeface="Roboto"/>
                <a:ea typeface="Roboto"/>
                <a:cs typeface="Roboto"/>
                <a:sym typeface="Roboto"/>
              </a:rPr>
              <a:t>C</a:t>
            </a:r>
            <a:r>
              <a:rPr lang="zh-TW">
                <a:latin typeface="Roboto"/>
                <a:ea typeface="Roboto"/>
                <a:cs typeface="Roboto"/>
                <a:sym typeface="Roboto"/>
              </a:rPr>
              <a:t>ode [</a:t>
            </a:r>
            <a:r>
              <a:rPr lang="en-US" altLang="zh-TW" dirty="0">
                <a:latin typeface="Roboto"/>
                <a:ea typeface="Roboto"/>
                <a:cs typeface="Roboto"/>
                <a:sym typeface="Roboto"/>
              </a:rPr>
              <a:t>3</a:t>
            </a:r>
            <a:r>
              <a:rPr lang="zh-TW">
                <a:latin typeface="Roboto"/>
                <a:ea typeface="Roboto"/>
                <a:cs typeface="Roboto"/>
                <a:sym typeface="Roboto"/>
              </a:rPr>
              <a:t>]</a:t>
            </a:r>
            <a:endParaRPr>
              <a:latin typeface="Roboto"/>
              <a:ea typeface="Roboto"/>
              <a:cs typeface="Roboto"/>
              <a:sym typeface="Roboto"/>
            </a:endParaRPr>
          </a:p>
        </p:txBody>
      </p:sp>
      <p:pic>
        <p:nvPicPr>
          <p:cNvPr id="86" name="Google Shape;86;p16"/>
          <p:cNvPicPr preferRelativeResize="0"/>
          <p:nvPr/>
        </p:nvPicPr>
        <p:blipFill>
          <a:blip r:embed="rId3">
            <a:alphaModFix/>
          </a:blip>
          <a:stretch>
            <a:fillRect/>
          </a:stretch>
        </p:blipFill>
        <p:spPr>
          <a:xfrm>
            <a:off x="2307150" y="1104100"/>
            <a:ext cx="4529705" cy="3820976"/>
          </a:xfrm>
          <a:prstGeom prst="rect">
            <a:avLst/>
          </a:prstGeom>
          <a:noFill/>
          <a:ln>
            <a:noFill/>
          </a:ln>
        </p:spPr>
      </p:pic>
      <p:sp>
        <p:nvSpPr>
          <p:cNvPr id="87" name="Google Shape;87;p16"/>
          <p:cNvSpPr/>
          <p:nvPr/>
        </p:nvSpPr>
        <p:spPr>
          <a:xfrm>
            <a:off x="2421350" y="4123600"/>
            <a:ext cx="411000" cy="440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88" name="Google Shape;88;p16"/>
          <p:cNvSpPr/>
          <p:nvPr/>
        </p:nvSpPr>
        <p:spPr>
          <a:xfrm>
            <a:off x="3219450" y="1672925"/>
            <a:ext cx="735300" cy="27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89" name="Google Shape;89;p16"/>
          <p:cNvSpPr/>
          <p:nvPr/>
        </p:nvSpPr>
        <p:spPr>
          <a:xfrm>
            <a:off x="5866575" y="2654450"/>
            <a:ext cx="810300" cy="302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90" name="Google Shape;90;p16"/>
          <p:cNvSpPr txBox="1"/>
          <p:nvPr/>
        </p:nvSpPr>
        <p:spPr>
          <a:xfrm>
            <a:off x="176100" y="3974200"/>
            <a:ext cx="2098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Roboto"/>
                <a:ea typeface="Roboto"/>
                <a:cs typeface="Roboto"/>
                <a:sym typeface="Roboto"/>
              </a:rPr>
              <a:t>1. Go to VSCode Extension</a:t>
            </a:r>
            <a:endParaRPr sz="1800">
              <a:solidFill>
                <a:srgbClr val="FF0000"/>
              </a:solidFill>
              <a:latin typeface="Roboto"/>
              <a:ea typeface="Roboto"/>
              <a:cs typeface="Roboto"/>
              <a:sym typeface="Roboto"/>
            </a:endParaRPr>
          </a:p>
        </p:txBody>
      </p:sp>
      <p:sp>
        <p:nvSpPr>
          <p:cNvPr id="91" name="Google Shape;91;p16"/>
          <p:cNvSpPr txBox="1"/>
          <p:nvPr/>
        </p:nvSpPr>
        <p:spPr>
          <a:xfrm>
            <a:off x="3573325" y="6307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Roboto"/>
                <a:ea typeface="Roboto"/>
                <a:cs typeface="Roboto"/>
                <a:sym typeface="Roboto"/>
              </a:rPr>
              <a:t>2. Search for “reload”</a:t>
            </a:r>
            <a:endParaRPr sz="1800">
              <a:solidFill>
                <a:srgbClr val="FF0000"/>
              </a:solidFill>
              <a:latin typeface="Roboto"/>
              <a:ea typeface="Roboto"/>
              <a:cs typeface="Roboto"/>
              <a:sym typeface="Roboto"/>
            </a:endParaRPr>
          </a:p>
        </p:txBody>
      </p:sp>
      <p:sp>
        <p:nvSpPr>
          <p:cNvPr id="92" name="Google Shape;92;p16"/>
          <p:cNvSpPr txBox="1"/>
          <p:nvPr/>
        </p:nvSpPr>
        <p:spPr>
          <a:xfrm>
            <a:off x="6983525" y="2568575"/>
            <a:ext cx="184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Roboto"/>
                <a:ea typeface="Roboto"/>
                <a:cs typeface="Roboto"/>
                <a:sym typeface="Roboto"/>
              </a:rPr>
              <a:t>3. Click Install</a:t>
            </a:r>
            <a:endParaRPr sz="1800">
              <a:solidFill>
                <a:srgbClr val="FF0000"/>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Content of MCP Server</a:t>
            </a:r>
            <a:endParaRPr>
              <a:latin typeface="Roboto"/>
              <a:ea typeface="Roboto"/>
              <a:cs typeface="Roboto"/>
              <a:sym typeface="Roboto"/>
            </a:endParaRPr>
          </a:p>
        </p:txBody>
      </p:sp>
      <p:pic>
        <p:nvPicPr>
          <p:cNvPr id="423" name="Google Shape;423;p61"/>
          <p:cNvPicPr preferRelativeResize="0"/>
          <p:nvPr/>
        </p:nvPicPr>
        <p:blipFill>
          <a:blip r:embed="rId3">
            <a:alphaModFix/>
          </a:blip>
          <a:stretch>
            <a:fillRect/>
          </a:stretch>
        </p:blipFill>
        <p:spPr>
          <a:xfrm>
            <a:off x="666040" y="1339650"/>
            <a:ext cx="7811925" cy="3273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Start and Add MCP Server</a:t>
            </a:r>
            <a:endParaRPr>
              <a:latin typeface="Roboto"/>
              <a:ea typeface="Roboto"/>
              <a:cs typeface="Roboto"/>
              <a:sym typeface="Roboto"/>
            </a:endParaRPr>
          </a:p>
        </p:txBody>
      </p:sp>
      <p:pic>
        <p:nvPicPr>
          <p:cNvPr id="429" name="Google Shape;429;p62"/>
          <p:cNvPicPr preferRelativeResize="0"/>
          <p:nvPr/>
        </p:nvPicPr>
        <p:blipFill rotWithShape="1">
          <a:blip r:embed="rId3">
            <a:alphaModFix/>
          </a:blip>
          <a:srcRect b="48767"/>
          <a:stretch/>
        </p:blipFill>
        <p:spPr>
          <a:xfrm>
            <a:off x="372775" y="1017725"/>
            <a:ext cx="8020050" cy="907675"/>
          </a:xfrm>
          <a:prstGeom prst="rect">
            <a:avLst/>
          </a:prstGeom>
          <a:noFill/>
          <a:ln>
            <a:noFill/>
          </a:ln>
        </p:spPr>
      </p:pic>
      <p:pic>
        <p:nvPicPr>
          <p:cNvPr id="430" name="Google Shape;430;p62"/>
          <p:cNvPicPr preferRelativeResize="0"/>
          <p:nvPr/>
        </p:nvPicPr>
        <p:blipFill rotWithShape="1">
          <a:blip r:embed="rId4">
            <a:alphaModFix/>
          </a:blip>
          <a:srcRect b="33377"/>
          <a:stretch/>
        </p:blipFill>
        <p:spPr>
          <a:xfrm>
            <a:off x="372775" y="2158700"/>
            <a:ext cx="3410675" cy="2927500"/>
          </a:xfrm>
          <a:prstGeom prst="rect">
            <a:avLst/>
          </a:prstGeom>
          <a:noFill/>
          <a:ln>
            <a:noFill/>
          </a:ln>
        </p:spPr>
      </p:pic>
      <p:sp>
        <p:nvSpPr>
          <p:cNvPr id="431" name="Google Shape;431;p62"/>
          <p:cNvSpPr/>
          <p:nvPr/>
        </p:nvSpPr>
        <p:spPr>
          <a:xfrm>
            <a:off x="3796500" y="1575875"/>
            <a:ext cx="1100400" cy="210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432" name="Google Shape;432;p62"/>
          <p:cNvSpPr/>
          <p:nvPr/>
        </p:nvSpPr>
        <p:spPr>
          <a:xfrm>
            <a:off x="6500500" y="1565675"/>
            <a:ext cx="1892400" cy="2208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433" name="Google Shape;433;p62"/>
          <p:cNvSpPr/>
          <p:nvPr/>
        </p:nvSpPr>
        <p:spPr>
          <a:xfrm>
            <a:off x="814975" y="3962700"/>
            <a:ext cx="1984500" cy="3771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434" name="Google Shape;434;p62"/>
          <p:cNvSpPr/>
          <p:nvPr/>
        </p:nvSpPr>
        <p:spPr>
          <a:xfrm>
            <a:off x="814975" y="3540250"/>
            <a:ext cx="1984500" cy="377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435" name="Google Shape;435;p62"/>
          <p:cNvCxnSpPr>
            <a:stCxn id="431" idx="2"/>
            <a:endCxn id="434" idx="0"/>
          </p:cNvCxnSpPr>
          <p:nvPr/>
        </p:nvCxnSpPr>
        <p:spPr>
          <a:xfrm flipH="1">
            <a:off x="1807200" y="1786475"/>
            <a:ext cx="2539500" cy="1753800"/>
          </a:xfrm>
          <a:prstGeom prst="straightConnector1">
            <a:avLst/>
          </a:prstGeom>
          <a:noFill/>
          <a:ln w="38100" cap="flat" cmpd="sng">
            <a:solidFill>
              <a:srgbClr val="FF0000"/>
            </a:solidFill>
            <a:prstDash val="solid"/>
            <a:round/>
            <a:headEnd type="none" w="med" len="med"/>
            <a:tailEnd type="triangle" w="med" len="med"/>
          </a:ln>
        </p:spPr>
      </p:cxnSp>
      <p:pic>
        <p:nvPicPr>
          <p:cNvPr id="436" name="Google Shape;436;p62"/>
          <p:cNvPicPr preferRelativeResize="0"/>
          <p:nvPr/>
        </p:nvPicPr>
        <p:blipFill rotWithShape="1">
          <a:blip r:embed="rId5">
            <a:alphaModFix/>
          </a:blip>
          <a:srcRect b="21990"/>
          <a:stretch/>
        </p:blipFill>
        <p:spPr>
          <a:xfrm>
            <a:off x="4988375" y="2158700"/>
            <a:ext cx="3133925" cy="2927500"/>
          </a:xfrm>
          <a:prstGeom prst="rect">
            <a:avLst/>
          </a:prstGeom>
          <a:noFill/>
          <a:ln>
            <a:noFill/>
          </a:ln>
        </p:spPr>
      </p:pic>
      <p:sp>
        <p:nvSpPr>
          <p:cNvPr id="437" name="Google Shape;437;p62"/>
          <p:cNvSpPr/>
          <p:nvPr/>
        </p:nvSpPr>
        <p:spPr>
          <a:xfrm>
            <a:off x="5367450" y="4225900"/>
            <a:ext cx="2709300" cy="377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438" name="Google Shape;438;p62"/>
          <p:cNvSpPr txBox="1"/>
          <p:nvPr/>
        </p:nvSpPr>
        <p:spPr>
          <a:xfrm>
            <a:off x="5367450" y="4603000"/>
            <a:ext cx="279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highlight>
                  <a:schemeClr val="lt1"/>
                </a:highlight>
                <a:latin typeface="Roboto"/>
                <a:ea typeface="Roboto"/>
                <a:cs typeface="Roboto"/>
                <a:sym typeface="Roboto"/>
              </a:rPr>
              <a:t>If successfully connected</a:t>
            </a:r>
            <a:endParaRPr sz="1800">
              <a:solidFill>
                <a:schemeClr val="dk1"/>
              </a:solidFill>
              <a:highlight>
                <a:schemeClr val="lt1"/>
              </a:highlight>
              <a:latin typeface="Roboto"/>
              <a:ea typeface="Roboto"/>
              <a:cs typeface="Roboto"/>
              <a:sym typeface="Roboto"/>
            </a:endParaRPr>
          </a:p>
        </p:txBody>
      </p:sp>
      <p:cxnSp>
        <p:nvCxnSpPr>
          <p:cNvPr id="439" name="Google Shape;439;p62"/>
          <p:cNvCxnSpPr>
            <a:stCxn id="432" idx="1"/>
            <a:endCxn id="433" idx="3"/>
          </p:cNvCxnSpPr>
          <p:nvPr/>
        </p:nvCxnSpPr>
        <p:spPr>
          <a:xfrm flipH="1">
            <a:off x="2799400" y="1676075"/>
            <a:ext cx="3701100" cy="2475300"/>
          </a:xfrm>
          <a:prstGeom prst="straightConnector1">
            <a:avLst/>
          </a:prstGeom>
          <a:noFill/>
          <a:ln w="38100" cap="flat" cmpd="sng">
            <a:solidFill>
              <a:srgbClr val="9900FF"/>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Interact with Cline [1]</a:t>
            </a:r>
            <a:endParaRPr>
              <a:latin typeface="Roboto"/>
              <a:ea typeface="Roboto"/>
              <a:cs typeface="Roboto"/>
              <a:sym typeface="Roboto"/>
            </a:endParaRPr>
          </a:p>
        </p:txBody>
      </p:sp>
      <p:sp>
        <p:nvSpPr>
          <p:cNvPr id="445" name="Google Shape;445;p63"/>
          <p:cNvSpPr txBox="1">
            <a:spLocks noGrp="1"/>
          </p:cNvSpPr>
          <p:nvPr>
            <p:ph type="body" idx="1"/>
          </p:nvPr>
        </p:nvSpPr>
        <p:spPr>
          <a:xfrm>
            <a:off x="311700" y="1152475"/>
            <a:ext cx="5247300" cy="3416400"/>
          </a:xfrm>
          <a:prstGeom prst="rect">
            <a:avLst/>
          </a:prstGeom>
        </p:spPr>
        <p:txBody>
          <a:bodyPr spcFirstLastPara="1" wrap="square" lIns="91425" tIns="91425" rIns="91425" bIns="91425" anchor="t" anchorCtr="0">
            <a:normAutofit/>
          </a:bodyPr>
          <a:lstStyle/>
          <a:p>
            <a:pPr marL="457200" lvl="0" indent="-342900" algn="just" rtl="0">
              <a:lnSpc>
                <a:spcPct val="15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The storage is initialized just now, we should not see any album exist.</a:t>
            </a:r>
            <a:endParaRPr>
              <a:solidFill>
                <a:schemeClr val="dk1"/>
              </a:solidFill>
              <a:latin typeface="Roboto"/>
              <a:ea typeface="Roboto"/>
              <a:cs typeface="Roboto"/>
              <a:sym typeface="Roboto"/>
            </a:endParaRPr>
          </a:p>
          <a:p>
            <a:pPr marL="457200" lvl="0" indent="-342900" algn="just" rtl="0">
              <a:lnSpc>
                <a:spcPct val="15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We have prepared some image data at data/image_data.zip.</a:t>
            </a:r>
            <a:endParaRPr>
              <a:solidFill>
                <a:schemeClr val="dk1"/>
              </a:solidFill>
              <a:latin typeface="Roboto"/>
              <a:ea typeface="Roboto"/>
              <a:cs typeface="Roboto"/>
              <a:sym typeface="Roboto"/>
            </a:endParaRPr>
          </a:p>
          <a:p>
            <a:pPr marL="457200" lvl="0" indent="-342900" algn="just" rtl="0">
              <a:lnSpc>
                <a:spcPct val="15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In the following task, we will let LLM to handle the photos and put them in various albums.</a:t>
            </a:r>
            <a:endParaRPr>
              <a:solidFill>
                <a:schemeClr val="dk1"/>
              </a:solidFill>
              <a:latin typeface="Roboto"/>
              <a:ea typeface="Roboto"/>
              <a:cs typeface="Roboto"/>
              <a:sym typeface="Roboto"/>
            </a:endParaRPr>
          </a:p>
        </p:txBody>
      </p:sp>
      <p:pic>
        <p:nvPicPr>
          <p:cNvPr id="446" name="Google Shape;446;p63"/>
          <p:cNvPicPr preferRelativeResize="0"/>
          <p:nvPr/>
        </p:nvPicPr>
        <p:blipFill rotWithShape="1">
          <a:blip r:embed="rId3">
            <a:alphaModFix/>
          </a:blip>
          <a:srcRect b="58504"/>
          <a:stretch/>
        </p:blipFill>
        <p:spPr>
          <a:xfrm>
            <a:off x="5919650" y="175725"/>
            <a:ext cx="2912650" cy="1744524"/>
          </a:xfrm>
          <a:prstGeom prst="rect">
            <a:avLst/>
          </a:prstGeom>
          <a:noFill/>
          <a:ln>
            <a:noFill/>
          </a:ln>
        </p:spPr>
      </p:pic>
      <p:pic>
        <p:nvPicPr>
          <p:cNvPr id="447" name="Google Shape;447;p63"/>
          <p:cNvPicPr preferRelativeResize="0"/>
          <p:nvPr/>
        </p:nvPicPr>
        <p:blipFill>
          <a:blip r:embed="rId4">
            <a:alphaModFix/>
          </a:blip>
          <a:stretch>
            <a:fillRect/>
          </a:stretch>
        </p:blipFill>
        <p:spPr>
          <a:xfrm>
            <a:off x="5919650" y="3223275"/>
            <a:ext cx="2912650" cy="1680907"/>
          </a:xfrm>
          <a:prstGeom prst="rect">
            <a:avLst/>
          </a:prstGeom>
          <a:noFill/>
          <a:ln>
            <a:noFill/>
          </a:ln>
        </p:spPr>
      </p:pic>
      <p:pic>
        <p:nvPicPr>
          <p:cNvPr id="448" name="Google Shape;448;p63"/>
          <p:cNvPicPr preferRelativeResize="0"/>
          <p:nvPr/>
        </p:nvPicPr>
        <p:blipFill rotWithShape="1">
          <a:blip r:embed="rId3">
            <a:alphaModFix/>
          </a:blip>
          <a:srcRect t="65928" b="17519"/>
          <a:stretch/>
        </p:blipFill>
        <p:spPr>
          <a:xfrm>
            <a:off x="5919650" y="2223814"/>
            <a:ext cx="2912650" cy="695875"/>
          </a:xfrm>
          <a:prstGeom prst="rect">
            <a:avLst/>
          </a:prstGeom>
          <a:noFill/>
          <a:ln>
            <a:noFill/>
          </a:ln>
        </p:spPr>
      </p:pic>
      <p:sp>
        <p:nvSpPr>
          <p:cNvPr id="449" name="Google Shape;449;p63"/>
          <p:cNvSpPr txBox="1"/>
          <p:nvPr/>
        </p:nvSpPr>
        <p:spPr>
          <a:xfrm>
            <a:off x="7154125" y="1748800"/>
            <a:ext cx="4437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rPr>
              <a:t>…</a:t>
            </a:r>
            <a:endParaRPr sz="1800">
              <a:solidFill>
                <a:schemeClr val="dk2"/>
              </a:solidFill>
            </a:endParaRPr>
          </a:p>
        </p:txBody>
      </p:sp>
      <p:sp>
        <p:nvSpPr>
          <p:cNvPr id="450" name="Google Shape;450;p63"/>
          <p:cNvSpPr txBox="1"/>
          <p:nvPr/>
        </p:nvSpPr>
        <p:spPr>
          <a:xfrm>
            <a:off x="7154125" y="2762375"/>
            <a:ext cx="4437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rPr>
              <a:t>…</a:t>
            </a:r>
            <a:endParaRPr sz="1800">
              <a:solidFill>
                <a:schemeClr val="dk2"/>
              </a:solidFill>
            </a:endParaRPr>
          </a:p>
        </p:txBody>
      </p:sp>
      <p:sp>
        <p:nvSpPr>
          <p:cNvPr id="451" name="Google Shape;451;p63"/>
          <p:cNvSpPr/>
          <p:nvPr/>
        </p:nvSpPr>
        <p:spPr>
          <a:xfrm>
            <a:off x="5919650" y="4367100"/>
            <a:ext cx="2762100" cy="488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Interact with Cline [2]</a:t>
            </a:r>
            <a:endParaRPr>
              <a:latin typeface="Roboto"/>
              <a:ea typeface="Roboto"/>
              <a:cs typeface="Roboto"/>
              <a:sym typeface="Roboto"/>
            </a:endParaRPr>
          </a:p>
        </p:txBody>
      </p:sp>
      <p:sp>
        <p:nvSpPr>
          <p:cNvPr id="457" name="Google Shape;457;p64"/>
          <p:cNvSpPr txBox="1">
            <a:spLocks noGrp="1"/>
          </p:cNvSpPr>
          <p:nvPr>
            <p:ph type="body" idx="1"/>
          </p:nvPr>
        </p:nvSpPr>
        <p:spPr>
          <a:xfrm>
            <a:off x="311700" y="1152475"/>
            <a:ext cx="4934700" cy="3416400"/>
          </a:xfrm>
          <a:prstGeom prst="rect">
            <a:avLst/>
          </a:prstGeom>
        </p:spPr>
        <p:txBody>
          <a:bodyPr spcFirstLastPara="1" wrap="square" lIns="91425" tIns="91425" rIns="91425" bIns="91425" anchor="t" anchorCtr="0">
            <a:normAutofit/>
          </a:bodyPr>
          <a:lstStyle/>
          <a:p>
            <a:pPr marL="457200" lvl="0" indent="-342900" algn="just" rtl="0">
              <a:lnSpc>
                <a:spcPct val="15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Here we specify the data path and ask Cline to handle them, and create albums if needed.</a:t>
            </a:r>
            <a:endParaRPr>
              <a:solidFill>
                <a:schemeClr val="dk1"/>
              </a:solidFill>
              <a:latin typeface="Roboto"/>
              <a:ea typeface="Roboto"/>
              <a:cs typeface="Roboto"/>
              <a:sym typeface="Roboto"/>
            </a:endParaRPr>
          </a:p>
          <a:p>
            <a:pPr marL="457200" lvl="0" indent="-342900" algn="just" rtl="0">
              <a:lnSpc>
                <a:spcPct val="15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Cline should be able to:</a:t>
            </a:r>
            <a:endParaRPr>
              <a:solidFill>
                <a:schemeClr val="dk1"/>
              </a:solidFill>
              <a:latin typeface="Roboto"/>
              <a:ea typeface="Roboto"/>
              <a:cs typeface="Roboto"/>
              <a:sym typeface="Roboto"/>
            </a:endParaRPr>
          </a:p>
          <a:p>
            <a:pPr marL="914400" lvl="1" indent="-330200" algn="just" rtl="0">
              <a:lnSpc>
                <a:spcPct val="150000"/>
              </a:lnSpc>
              <a:spcBef>
                <a:spcPts val="0"/>
              </a:spcBef>
              <a:spcAft>
                <a:spcPts val="0"/>
              </a:spcAft>
              <a:buClr>
                <a:schemeClr val="dk1"/>
              </a:buClr>
              <a:buSzPts val="1600"/>
              <a:buFont typeface="Roboto"/>
              <a:buChar char="○"/>
            </a:pPr>
            <a:r>
              <a:rPr lang="zh-TW" sz="1600">
                <a:solidFill>
                  <a:schemeClr val="dk1"/>
                </a:solidFill>
                <a:latin typeface="Roboto"/>
                <a:ea typeface="Roboto"/>
                <a:cs typeface="Roboto"/>
                <a:sym typeface="Roboto"/>
              </a:rPr>
              <a:t>Unzip image data.</a:t>
            </a:r>
            <a:endParaRPr sz="1600">
              <a:solidFill>
                <a:schemeClr val="dk1"/>
              </a:solidFill>
              <a:latin typeface="Roboto"/>
              <a:ea typeface="Roboto"/>
              <a:cs typeface="Roboto"/>
              <a:sym typeface="Roboto"/>
            </a:endParaRPr>
          </a:p>
          <a:p>
            <a:pPr marL="914400" lvl="1" indent="-330200" algn="just" rtl="0">
              <a:lnSpc>
                <a:spcPct val="150000"/>
              </a:lnSpc>
              <a:spcBef>
                <a:spcPts val="0"/>
              </a:spcBef>
              <a:spcAft>
                <a:spcPts val="0"/>
              </a:spcAft>
              <a:buClr>
                <a:schemeClr val="dk1"/>
              </a:buClr>
              <a:buSzPts val="1600"/>
              <a:buFont typeface="Roboto"/>
              <a:buChar char="○"/>
            </a:pPr>
            <a:r>
              <a:rPr lang="zh-TW" sz="1600">
                <a:solidFill>
                  <a:schemeClr val="dk1"/>
                </a:solidFill>
                <a:latin typeface="Roboto"/>
                <a:ea typeface="Roboto"/>
                <a:cs typeface="Roboto"/>
                <a:sym typeface="Roboto"/>
              </a:rPr>
              <a:t>Create albums for unzipped photos.</a:t>
            </a:r>
            <a:endParaRPr sz="1600">
              <a:solidFill>
                <a:schemeClr val="dk1"/>
              </a:solidFill>
              <a:latin typeface="Roboto"/>
              <a:ea typeface="Roboto"/>
              <a:cs typeface="Roboto"/>
              <a:sym typeface="Roboto"/>
            </a:endParaRPr>
          </a:p>
        </p:txBody>
      </p:sp>
      <p:pic>
        <p:nvPicPr>
          <p:cNvPr id="458" name="Google Shape;458;p64"/>
          <p:cNvPicPr preferRelativeResize="0"/>
          <p:nvPr/>
        </p:nvPicPr>
        <p:blipFill>
          <a:blip r:embed="rId3">
            <a:alphaModFix/>
          </a:blip>
          <a:stretch>
            <a:fillRect/>
          </a:stretch>
        </p:blipFill>
        <p:spPr>
          <a:xfrm>
            <a:off x="5579422" y="213050"/>
            <a:ext cx="3252876" cy="1705675"/>
          </a:xfrm>
          <a:prstGeom prst="rect">
            <a:avLst/>
          </a:prstGeom>
          <a:noFill/>
          <a:ln>
            <a:noFill/>
          </a:ln>
        </p:spPr>
      </p:pic>
      <p:pic>
        <p:nvPicPr>
          <p:cNvPr id="459" name="Google Shape;459;p64"/>
          <p:cNvPicPr preferRelativeResize="0"/>
          <p:nvPr/>
        </p:nvPicPr>
        <p:blipFill>
          <a:blip r:embed="rId4">
            <a:alphaModFix/>
          </a:blip>
          <a:stretch>
            <a:fillRect/>
          </a:stretch>
        </p:blipFill>
        <p:spPr>
          <a:xfrm>
            <a:off x="5579422" y="2111688"/>
            <a:ext cx="3252875" cy="997449"/>
          </a:xfrm>
          <a:prstGeom prst="rect">
            <a:avLst/>
          </a:prstGeom>
          <a:noFill/>
          <a:ln>
            <a:noFill/>
          </a:ln>
        </p:spPr>
      </p:pic>
      <p:pic>
        <p:nvPicPr>
          <p:cNvPr id="460" name="Google Shape;460;p64"/>
          <p:cNvPicPr preferRelativeResize="0"/>
          <p:nvPr/>
        </p:nvPicPr>
        <p:blipFill>
          <a:blip r:embed="rId5">
            <a:alphaModFix/>
          </a:blip>
          <a:stretch>
            <a:fillRect/>
          </a:stretch>
        </p:blipFill>
        <p:spPr>
          <a:xfrm>
            <a:off x="5579425" y="3407150"/>
            <a:ext cx="3252875" cy="1554066"/>
          </a:xfrm>
          <a:prstGeom prst="rect">
            <a:avLst/>
          </a:prstGeom>
          <a:noFill/>
          <a:ln>
            <a:noFill/>
          </a:ln>
        </p:spPr>
      </p:pic>
      <p:sp>
        <p:nvSpPr>
          <p:cNvPr id="461" name="Google Shape;461;p64"/>
          <p:cNvSpPr txBox="1"/>
          <p:nvPr/>
        </p:nvSpPr>
        <p:spPr>
          <a:xfrm>
            <a:off x="7073450" y="1758600"/>
            <a:ext cx="4437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rPr>
              <a:t>…</a:t>
            </a:r>
            <a:endParaRPr sz="1800">
              <a:solidFill>
                <a:schemeClr val="dk2"/>
              </a:solidFill>
            </a:endParaRPr>
          </a:p>
        </p:txBody>
      </p:sp>
      <p:sp>
        <p:nvSpPr>
          <p:cNvPr id="462" name="Google Shape;462;p64"/>
          <p:cNvSpPr txBox="1"/>
          <p:nvPr/>
        </p:nvSpPr>
        <p:spPr>
          <a:xfrm>
            <a:off x="7073450" y="3000500"/>
            <a:ext cx="4437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rPr>
              <a:t>…</a:t>
            </a:r>
            <a:endParaRPr sz="1800">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Interact with Cline [3]</a:t>
            </a:r>
            <a:endParaRPr>
              <a:latin typeface="Roboto"/>
              <a:ea typeface="Roboto"/>
              <a:cs typeface="Roboto"/>
              <a:sym typeface="Roboto"/>
            </a:endParaRPr>
          </a:p>
        </p:txBody>
      </p:sp>
      <p:sp>
        <p:nvSpPr>
          <p:cNvPr id="468" name="Google Shape;468;p65"/>
          <p:cNvSpPr txBox="1">
            <a:spLocks noGrp="1"/>
          </p:cNvSpPr>
          <p:nvPr>
            <p:ph type="body" idx="1"/>
          </p:nvPr>
        </p:nvSpPr>
        <p:spPr>
          <a:xfrm>
            <a:off x="311700" y="1152475"/>
            <a:ext cx="4238400" cy="3416400"/>
          </a:xfrm>
          <a:prstGeom prst="rect">
            <a:avLst/>
          </a:prstGeom>
        </p:spPr>
        <p:txBody>
          <a:bodyPr spcFirstLastPara="1" wrap="square" lIns="91425" tIns="91425" rIns="91425" bIns="91425" anchor="t" anchorCtr="0">
            <a:normAutofit/>
          </a:bodyPr>
          <a:lstStyle/>
          <a:p>
            <a:pPr marL="457200" lvl="0" indent="-342900" algn="just" rtl="0">
              <a:lnSpc>
                <a:spcPct val="15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When Cline try to put photos into album, we expect it to fail because of the provided path.</a:t>
            </a:r>
            <a:endParaRPr>
              <a:solidFill>
                <a:schemeClr val="dk1"/>
              </a:solidFill>
              <a:latin typeface="Roboto"/>
              <a:ea typeface="Roboto"/>
              <a:cs typeface="Roboto"/>
              <a:sym typeface="Roboto"/>
            </a:endParaRPr>
          </a:p>
          <a:p>
            <a:pPr marL="0" lvl="0" indent="0" algn="just" rtl="0">
              <a:lnSpc>
                <a:spcPct val="150000"/>
              </a:lnSpc>
              <a:spcBef>
                <a:spcPts val="1200"/>
              </a:spcBef>
              <a:spcAft>
                <a:spcPts val="0"/>
              </a:spcAft>
              <a:buNone/>
            </a:pPr>
            <a:endParaRPr b="1">
              <a:solidFill>
                <a:schemeClr val="dk1"/>
              </a:solidFill>
              <a:latin typeface="Roboto"/>
              <a:ea typeface="Roboto"/>
              <a:cs typeface="Roboto"/>
              <a:sym typeface="Roboto"/>
            </a:endParaRPr>
          </a:p>
          <a:p>
            <a:pPr marL="457200" lvl="0" indent="-342900" algn="just" rtl="0">
              <a:lnSpc>
                <a:spcPct val="150000"/>
              </a:lnSpc>
              <a:spcBef>
                <a:spcPts val="1200"/>
              </a:spcBef>
              <a:spcAft>
                <a:spcPts val="0"/>
              </a:spcAft>
              <a:buClr>
                <a:schemeClr val="dk1"/>
              </a:buClr>
              <a:buSzPts val="1800"/>
              <a:buFont typeface="Roboto"/>
              <a:buChar char="●"/>
            </a:pPr>
            <a:r>
              <a:rPr lang="zh-TW" b="1">
                <a:solidFill>
                  <a:schemeClr val="dk1"/>
                </a:solidFill>
                <a:latin typeface="Roboto"/>
                <a:ea typeface="Roboto"/>
                <a:cs typeface="Roboto"/>
                <a:sym typeface="Roboto"/>
              </a:rPr>
              <a:t>Solution: Ask Cline to provide absolute path.</a:t>
            </a:r>
            <a:endParaRPr b="1">
              <a:solidFill>
                <a:schemeClr val="dk1"/>
              </a:solidFill>
              <a:latin typeface="Roboto"/>
              <a:ea typeface="Roboto"/>
              <a:cs typeface="Roboto"/>
              <a:sym typeface="Roboto"/>
            </a:endParaRPr>
          </a:p>
        </p:txBody>
      </p:sp>
      <p:pic>
        <p:nvPicPr>
          <p:cNvPr id="469" name="Google Shape;469;p65"/>
          <p:cNvPicPr preferRelativeResize="0"/>
          <p:nvPr/>
        </p:nvPicPr>
        <p:blipFill>
          <a:blip r:embed="rId3">
            <a:alphaModFix/>
          </a:blip>
          <a:stretch>
            <a:fillRect/>
          </a:stretch>
        </p:blipFill>
        <p:spPr>
          <a:xfrm>
            <a:off x="4745170" y="1077577"/>
            <a:ext cx="4238429" cy="3491300"/>
          </a:xfrm>
          <a:prstGeom prst="rect">
            <a:avLst/>
          </a:prstGeom>
          <a:noFill/>
          <a:ln>
            <a:noFill/>
          </a:ln>
        </p:spPr>
      </p:pic>
      <p:sp>
        <p:nvSpPr>
          <p:cNvPr id="470" name="Google Shape;470;p65"/>
          <p:cNvSpPr/>
          <p:nvPr/>
        </p:nvSpPr>
        <p:spPr>
          <a:xfrm>
            <a:off x="4853075" y="4094800"/>
            <a:ext cx="4074300" cy="387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Interact with Cline [4]</a:t>
            </a:r>
            <a:endParaRPr>
              <a:latin typeface="Roboto"/>
              <a:ea typeface="Roboto"/>
              <a:cs typeface="Roboto"/>
              <a:sym typeface="Roboto"/>
            </a:endParaRPr>
          </a:p>
        </p:txBody>
      </p:sp>
      <p:sp>
        <p:nvSpPr>
          <p:cNvPr id="476" name="Google Shape;476;p66"/>
          <p:cNvSpPr txBox="1">
            <a:spLocks noGrp="1"/>
          </p:cNvSpPr>
          <p:nvPr>
            <p:ph type="body" idx="1"/>
          </p:nvPr>
        </p:nvSpPr>
        <p:spPr>
          <a:xfrm>
            <a:off x="311700" y="1152475"/>
            <a:ext cx="40269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After instructing Cline to provide absolute path, the photos should be moved into the folder successfully.</a:t>
            </a:r>
            <a:endParaRPr>
              <a:solidFill>
                <a:schemeClr val="dk1"/>
              </a:solidFill>
              <a:latin typeface="Roboto"/>
              <a:ea typeface="Roboto"/>
              <a:cs typeface="Roboto"/>
              <a:sym typeface="Roboto"/>
            </a:endParaRPr>
          </a:p>
        </p:txBody>
      </p:sp>
      <p:pic>
        <p:nvPicPr>
          <p:cNvPr id="477" name="Google Shape;477;p66"/>
          <p:cNvPicPr preferRelativeResize="0"/>
          <p:nvPr/>
        </p:nvPicPr>
        <p:blipFill rotWithShape="1">
          <a:blip r:embed="rId3">
            <a:alphaModFix/>
          </a:blip>
          <a:srcRect b="31693"/>
          <a:stretch/>
        </p:blipFill>
        <p:spPr>
          <a:xfrm>
            <a:off x="4735050" y="68050"/>
            <a:ext cx="4218900" cy="2029742"/>
          </a:xfrm>
          <a:prstGeom prst="rect">
            <a:avLst/>
          </a:prstGeom>
          <a:noFill/>
          <a:ln>
            <a:noFill/>
          </a:ln>
        </p:spPr>
      </p:pic>
      <p:pic>
        <p:nvPicPr>
          <p:cNvPr id="478" name="Google Shape;478;p66"/>
          <p:cNvPicPr preferRelativeResize="0"/>
          <p:nvPr/>
        </p:nvPicPr>
        <p:blipFill>
          <a:blip r:embed="rId4">
            <a:alphaModFix/>
          </a:blip>
          <a:stretch>
            <a:fillRect/>
          </a:stretch>
        </p:blipFill>
        <p:spPr>
          <a:xfrm>
            <a:off x="4735038" y="2401025"/>
            <a:ext cx="4218901" cy="2494375"/>
          </a:xfrm>
          <a:prstGeom prst="rect">
            <a:avLst/>
          </a:prstGeom>
          <a:noFill/>
          <a:ln>
            <a:noFill/>
          </a:ln>
        </p:spPr>
      </p:pic>
      <p:sp>
        <p:nvSpPr>
          <p:cNvPr id="479" name="Google Shape;479;p66"/>
          <p:cNvSpPr txBox="1"/>
          <p:nvPr/>
        </p:nvSpPr>
        <p:spPr>
          <a:xfrm>
            <a:off x="6622650" y="1980750"/>
            <a:ext cx="4437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rPr>
              <a:t>…</a:t>
            </a:r>
            <a:endParaRPr sz="1800">
              <a:solidFill>
                <a:schemeClr val="dk2"/>
              </a:solidFill>
            </a:endParaRPr>
          </a:p>
        </p:txBody>
      </p:sp>
      <p:sp>
        <p:nvSpPr>
          <p:cNvPr id="480" name="Google Shape;480;p66"/>
          <p:cNvSpPr/>
          <p:nvPr/>
        </p:nvSpPr>
        <p:spPr>
          <a:xfrm>
            <a:off x="4792525" y="4179350"/>
            <a:ext cx="4026900" cy="645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After Cline handled all image data</a:t>
            </a:r>
            <a:endParaRPr>
              <a:latin typeface="Roboto"/>
              <a:ea typeface="Roboto"/>
              <a:cs typeface="Roboto"/>
              <a:sym typeface="Roboto"/>
            </a:endParaRPr>
          </a:p>
        </p:txBody>
      </p:sp>
      <p:pic>
        <p:nvPicPr>
          <p:cNvPr id="486" name="Google Shape;486;p67"/>
          <p:cNvPicPr preferRelativeResize="0"/>
          <p:nvPr/>
        </p:nvPicPr>
        <p:blipFill>
          <a:blip r:embed="rId3">
            <a:alphaModFix/>
          </a:blip>
          <a:stretch>
            <a:fillRect/>
          </a:stretch>
        </p:blipFill>
        <p:spPr>
          <a:xfrm>
            <a:off x="827450" y="1513925"/>
            <a:ext cx="7489100" cy="2604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Let’s check what do we have now [1]</a:t>
            </a:r>
            <a:endParaRPr>
              <a:latin typeface="Roboto"/>
              <a:ea typeface="Roboto"/>
              <a:cs typeface="Roboto"/>
              <a:sym typeface="Roboto"/>
            </a:endParaRPr>
          </a:p>
        </p:txBody>
      </p:sp>
      <p:sp>
        <p:nvSpPr>
          <p:cNvPr id="492" name="Google Shape;492;p68"/>
          <p:cNvSpPr txBox="1">
            <a:spLocks noGrp="1"/>
          </p:cNvSpPr>
          <p:nvPr>
            <p:ph type="body" idx="1"/>
          </p:nvPr>
        </p:nvSpPr>
        <p:spPr>
          <a:xfrm>
            <a:off x="311700" y="1152475"/>
            <a:ext cx="44304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Now there should be 4 albums:</a:t>
            </a:r>
            <a:endParaRPr>
              <a:solidFill>
                <a:schemeClr val="dk1"/>
              </a:solidFill>
              <a:latin typeface="Roboto"/>
              <a:ea typeface="Roboto"/>
              <a:cs typeface="Roboto"/>
              <a:sym typeface="Roboto"/>
            </a:endParaRPr>
          </a:p>
          <a:p>
            <a:pPr marL="914400" lvl="1" indent="-317500" algn="l" rtl="0">
              <a:lnSpc>
                <a:spcPct val="200000"/>
              </a:lnSpc>
              <a:spcBef>
                <a:spcPts val="0"/>
              </a:spcBef>
              <a:spcAft>
                <a:spcPts val="0"/>
              </a:spcAft>
              <a:buClr>
                <a:schemeClr val="dk1"/>
              </a:buClr>
              <a:buSzPts val="1400"/>
              <a:buFont typeface="Roboto"/>
              <a:buChar char="○"/>
            </a:pPr>
            <a:r>
              <a:rPr lang="zh-TW">
                <a:solidFill>
                  <a:schemeClr val="dk1"/>
                </a:solidFill>
                <a:latin typeface="Roboto"/>
                <a:ea typeface="Roboto"/>
                <a:cs typeface="Roboto"/>
                <a:sym typeface="Roboto"/>
              </a:rPr>
              <a:t>Food</a:t>
            </a:r>
            <a:endParaRPr>
              <a:solidFill>
                <a:schemeClr val="dk1"/>
              </a:solidFill>
              <a:latin typeface="Roboto"/>
              <a:ea typeface="Roboto"/>
              <a:cs typeface="Roboto"/>
              <a:sym typeface="Roboto"/>
            </a:endParaRPr>
          </a:p>
          <a:p>
            <a:pPr marL="914400" lvl="1" indent="-317500" algn="l" rtl="0">
              <a:lnSpc>
                <a:spcPct val="200000"/>
              </a:lnSpc>
              <a:spcBef>
                <a:spcPts val="0"/>
              </a:spcBef>
              <a:spcAft>
                <a:spcPts val="0"/>
              </a:spcAft>
              <a:buClr>
                <a:schemeClr val="dk1"/>
              </a:buClr>
              <a:buSzPts val="1400"/>
              <a:buFont typeface="Roboto"/>
              <a:buChar char="○"/>
            </a:pPr>
            <a:r>
              <a:rPr lang="zh-TW">
                <a:solidFill>
                  <a:schemeClr val="dk1"/>
                </a:solidFill>
                <a:latin typeface="Roboto"/>
                <a:ea typeface="Roboto"/>
                <a:cs typeface="Roboto"/>
                <a:sym typeface="Roboto"/>
              </a:rPr>
              <a:t>Family</a:t>
            </a:r>
            <a:endParaRPr>
              <a:solidFill>
                <a:schemeClr val="dk1"/>
              </a:solidFill>
              <a:latin typeface="Roboto"/>
              <a:ea typeface="Roboto"/>
              <a:cs typeface="Roboto"/>
              <a:sym typeface="Roboto"/>
            </a:endParaRPr>
          </a:p>
          <a:p>
            <a:pPr marL="914400" lvl="1" indent="-317500" algn="l" rtl="0">
              <a:lnSpc>
                <a:spcPct val="200000"/>
              </a:lnSpc>
              <a:spcBef>
                <a:spcPts val="0"/>
              </a:spcBef>
              <a:spcAft>
                <a:spcPts val="0"/>
              </a:spcAft>
              <a:buClr>
                <a:schemeClr val="dk1"/>
              </a:buClr>
              <a:buSzPts val="1400"/>
              <a:buFont typeface="Roboto"/>
              <a:buChar char="○"/>
            </a:pPr>
            <a:r>
              <a:rPr lang="zh-TW">
                <a:solidFill>
                  <a:schemeClr val="dk1"/>
                </a:solidFill>
                <a:latin typeface="Roboto"/>
                <a:ea typeface="Roboto"/>
                <a:cs typeface="Roboto"/>
                <a:sym typeface="Roboto"/>
              </a:rPr>
              <a:t>Cats</a:t>
            </a:r>
            <a:endParaRPr>
              <a:solidFill>
                <a:schemeClr val="dk1"/>
              </a:solidFill>
              <a:latin typeface="Roboto"/>
              <a:ea typeface="Roboto"/>
              <a:cs typeface="Roboto"/>
              <a:sym typeface="Roboto"/>
            </a:endParaRPr>
          </a:p>
          <a:p>
            <a:pPr marL="914400" lvl="1" indent="-317500" algn="l" rtl="0">
              <a:lnSpc>
                <a:spcPct val="200000"/>
              </a:lnSpc>
              <a:spcBef>
                <a:spcPts val="0"/>
              </a:spcBef>
              <a:spcAft>
                <a:spcPts val="0"/>
              </a:spcAft>
              <a:buClr>
                <a:schemeClr val="dk1"/>
              </a:buClr>
              <a:buSzPts val="1400"/>
              <a:buFont typeface="Roboto"/>
              <a:buChar char="○"/>
            </a:pPr>
            <a:r>
              <a:rPr lang="zh-TW">
                <a:solidFill>
                  <a:schemeClr val="dk1"/>
                </a:solidFill>
                <a:latin typeface="Roboto"/>
                <a:ea typeface="Roboto"/>
                <a:cs typeface="Roboto"/>
                <a:sym typeface="Roboto"/>
              </a:rPr>
              <a:t>Dogs</a:t>
            </a:r>
            <a:endParaRPr>
              <a:solidFill>
                <a:schemeClr val="dk1"/>
              </a:solidFill>
              <a:latin typeface="Roboto"/>
              <a:ea typeface="Roboto"/>
              <a:cs typeface="Roboto"/>
              <a:sym typeface="Roboto"/>
            </a:endParaRPr>
          </a:p>
        </p:txBody>
      </p:sp>
      <p:pic>
        <p:nvPicPr>
          <p:cNvPr id="493" name="Google Shape;493;p68"/>
          <p:cNvPicPr preferRelativeResize="0"/>
          <p:nvPr/>
        </p:nvPicPr>
        <p:blipFill>
          <a:blip r:embed="rId3">
            <a:alphaModFix/>
          </a:blip>
          <a:stretch>
            <a:fillRect/>
          </a:stretch>
        </p:blipFill>
        <p:spPr>
          <a:xfrm>
            <a:off x="4995759" y="1081875"/>
            <a:ext cx="3514192" cy="3888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Let’s check what do we have now [2]</a:t>
            </a:r>
            <a:endParaRPr>
              <a:latin typeface="Roboto"/>
              <a:ea typeface="Roboto"/>
              <a:cs typeface="Roboto"/>
              <a:sym typeface="Roboto"/>
            </a:endParaRPr>
          </a:p>
        </p:txBody>
      </p:sp>
      <p:sp>
        <p:nvSpPr>
          <p:cNvPr id="499" name="Google Shape;499;p69"/>
          <p:cNvSpPr txBox="1">
            <a:spLocks noGrp="1"/>
          </p:cNvSpPr>
          <p:nvPr>
            <p:ph type="body" idx="1"/>
          </p:nvPr>
        </p:nvSpPr>
        <p:spPr>
          <a:xfrm>
            <a:off x="311700" y="2434600"/>
            <a:ext cx="4178400" cy="2134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Now we finally see a cute cat in the album!</a:t>
            </a:r>
            <a:endParaRPr>
              <a:solidFill>
                <a:schemeClr val="dk1"/>
              </a:solidFill>
              <a:latin typeface="Roboto"/>
              <a:ea typeface="Roboto"/>
              <a:cs typeface="Roboto"/>
              <a:sym typeface="Roboto"/>
            </a:endParaRPr>
          </a:p>
        </p:txBody>
      </p:sp>
      <p:pic>
        <p:nvPicPr>
          <p:cNvPr id="500" name="Google Shape;500;p69"/>
          <p:cNvPicPr preferRelativeResize="0"/>
          <p:nvPr/>
        </p:nvPicPr>
        <p:blipFill>
          <a:blip r:embed="rId3">
            <a:alphaModFix/>
          </a:blip>
          <a:stretch>
            <a:fillRect/>
          </a:stretch>
        </p:blipFill>
        <p:spPr>
          <a:xfrm>
            <a:off x="4855800" y="1062850"/>
            <a:ext cx="3753674" cy="1270875"/>
          </a:xfrm>
          <a:prstGeom prst="rect">
            <a:avLst/>
          </a:prstGeom>
          <a:noFill/>
          <a:ln>
            <a:noFill/>
          </a:ln>
        </p:spPr>
      </p:pic>
      <p:pic>
        <p:nvPicPr>
          <p:cNvPr id="501" name="Google Shape;501;p69"/>
          <p:cNvPicPr preferRelativeResize="0"/>
          <p:nvPr/>
        </p:nvPicPr>
        <p:blipFill>
          <a:blip r:embed="rId4">
            <a:alphaModFix/>
          </a:blip>
          <a:stretch>
            <a:fillRect/>
          </a:stretch>
        </p:blipFill>
        <p:spPr>
          <a:xfrm>
            <a:off x="4855800" y="2632275"/>
            <a:ext cx="3753675" cy="2242703"/>
          </a:xfrm>
          <a:prstGeom prst="rect">
            <a:avLst/>
          </a:prstGeom>
          <a:noFill/>
          <a:ln>
            <a:noFill/>
          </a:ln>
        </p:spPr>
      </p:pic>
      <p:sp>
        <p:nvSpPr>
          <p:cNvPr id="502" name="Google Shape;502;p69"/>
          <p:cNvSpPr txBox="1"/>
          <p:nvPr/>
        </p:nvSpPr>
        <p:spPr>
          <a:xfrm>
            <a:off x="6510775" y="2218650"/>
            <a:ext cx="4437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rPr>
              <a:t>…</a:t>
            </a:r>
            <a:endParaRPr sz="1800">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1"/>
          <p:cNvSpPr txBox="1">
            <a:spLocks noGrp="1"/>
          </p:cNvSpPr>
          <p:nvPr>
            <p:ph type="subTitle" idx="1"/>
          </p:nvPr>
        </p:nvSpPr>
        <p:spPr>
          <a:xfrm>
            <a:off x="432400" y="3719325"/>
            <a:ext cx="8520600" cy="116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TW" sz="3000">
                <a:solidFill>
                  <a:schemeClr val="dk1"/>
                </a:solidFill>
                <a:latin typeface="Roboto"/>
                <a:ea typeface="Roboto"/>
                <a:cs typeface="Roboto"/>
                <a:sym typeface="Roboto"/>
              </a:rPr>
              <a:t>A Taste of MCP Server [3]</a:t>
            </a:r>
            <a:endParaRPr sz="3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buSzPct val="39285"/>
            </a:pPr>
            <a:r>
              <a:rPr lang="zh-TW">
                <a:latin typeface="Roboto"/>
                <a:ea typeface="Roboto"/>
                <a:cs typeface="Roboto"/>
                <a:sym typeface="Roboto"/>
              </a:rPr>
              <a:t>Setup V</a:t>
            </a:r>
            <a:r>
              <a:rPr lang="en-US" altLang="zh-TW" dirty="0">
                <a:latin typeface="Roboto"/>
                <a:ea typeface="Roboto"/>
                <a:cs typeface="Roboto"/>
                <a:sym typeface="Roboto"/>
              </a:rPr>
              <a:t>S</a:t>
            </a:r>
            <a:r>
              <a:rPr lang="zh-TW" altLang="en-US">
                <a:latin typeface="Roboto"/>
                <a:ea typeface="Roboto"/>
                <a:cs typeface="Roboto"/>
                <a:sym typeface="Roboto"/>
              </a:rPr>
              <a:t> </a:t>
            </a:r>
            <a:r>
              <a:rPr lang="en-US" altLang="zh-TW">
                <a:latin typeface="Roboto"/>
                <a:ea typeface="Roboto"/>
                <a:cs typeface="Roboto"/>
                <a:sym typeface="Roboto"/>
              </a:rPr>
              <a:t>C</a:t>
            </a:r>
            <a:r>
              <a:rPr lang="zh-TW">
                <a:latin typeface="Roboto"/>
                <a:ea typeface="Roboto"/>
                <a:cs typeface="Roboto"/>
                <a:sym typeface="Roboto"/>
              </a:rPr>
              <a:t>ode [</a:t>
            </a:r>
            <a:r>
              <a:rPr lang="en-US" altLang="zh-TW" dirty="0">
                <a:latin typeface="Roboto"/>
                <a:ea typeface="Roboto"/>
                <a:cs typeface="Roboto"/>
                <a:sym typeface="Roboto"/>
              </a:rPr>
              <a:t>4</a:t>
            </a:r>
            <a:r>
              <a:rPr lang="zh-TW">
                <a:latin typeface="Roboto"/>
                <a:ea typeface="Roboto"/>
                <a:cs typeface="Roboto"/>
                <a:sym typeface="Roboto"/>
              </a:rPr>
              <a:t>]</a:t>
            </a:r>
            <a:endParaRPr>
              <a:latin typeface="Roboto"/>
              <a:ea typeface="Roboto"/>
              <a:cs typeface="Roboto"/>
              <a:sym typeface="Roboto"/>
            </a:endParaRPr>
          </a:p>
        </p:txBody>
      </p:sp>
      <p:pic>
        <p:nvPicPr>
          <p:cNvPr id="98" name="Google Shape;98;p17"/>
          <p:cNvPicPr preferRelativeResize="0"/>
          <p:nvPr/>
        </p:nvPicPr>
        <p:blipFill>
          <a:blip r:embed="rId3">
            <a:alphaModFix/>
          </a:blip>
          <a:stretch>
            <a:fillRect/>
          </a:stretch>
        </p:blipFill>
        <p:spPr>
          <a:xfrm>
            <a:off x="2323473" y="1092450"/>
            <a:ext cx="4497049" cy="3793425"/>
          </a:xfrm>
          <a:prstGeom prst="rect">
            <a:avLst/>
          </a:prstGeom>
          <a:noFill/>
          <a:ln>
            <a:noFill/>
          </a:ln>
        </p:spPr>
      </p:pic>
      <p:sp>
        <p:nvSpPr>
          <p:cNvPr id="99" name="Google Shape;99;p17"/>
          <p:cNvSpPr/>
          <p:nvPr/>
        </p:nvSpPr>
        <p:spPr>
          <a:xfrm>
            <a:off x="2421350" y="4123600"/>
            <a:ext cx="411000" cy="440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100" name="Google Shape;100;p17"/>
          <p:cNvSpPr/>
          <p:nvPr/>
        </p:nvSpPr>
        <p:spPr>
          <a:xfrm>
            <a:off x="3219450" y="1672925"/>
            <a:ext cx="735300" cy="27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101" name="Google Shape;101;p17"/>
          <p:cNvSpPr/>
          <p:nvPr/>
        </p:nvSpPr>
        <p:spPr>
          <a:xfrm>
            <a:off x="5941575" y="2654450"/>
            <a:ext cx="735300" cy="324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102" name="Google Shape;102;p17"/>
          <p:cNvSpPr txBox="1"/>
          <p:nvPr/>
        </p:nvSpPr>
        <p:spPr>
          <a:xfrm>
            <a:off x="176100" y="3974200"/>
            <a:ext cx="2098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Roboto"/>
                <a:ea typeface="Roboto"/>
                <a:cs typeface="Roboto"/>
                <a:sym typeface="Roboto"/>
              </a:rPr>
              <a:t>1. Go to VSCode Extension</a:t>
            </a:r>
            <a:endParaRPr sz="1800">
              <a:solidFill>
                <a:srgbClr val="FF0000"/>
              </a:solidFill>
              <a:latin typeface="Roboto"/>
              <a:ea typeface="Roboto"/>
              <a:cs typeface="Roboto"/>
              <a:sym typeface="Roboto"/>
            </a:endParaRPr>
          </a:p>
        </p:txBody>
      </p:sp>
      <p:sp>
        <p:nvSpPr>
          <p:cNvPr id="103" name="Google Shape;103;p17"/>
          <p:cNvSpPr txBox="1"/>
          <p:nvPr/>
        </p:nvSpPr>
        <p:spPr>
          <a:xfrm>
            <a:off x="3573325" y="6307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Roboto"/>
                <a:ea typeface="Roboto"/>
                <a:cs typeface="Roboto"/>
                <a:sym typeface="Roboto"/>
              </a:rPr>
              <a:t>2. Search for “reload”</a:t>
            </a:r>
            <a:endParaRPr sz="1800">
              <a:solidFill>
                <a:srgbClr val="FF0000"/>
              </a:solidFill>
              <a:latin typeface="Roboto"/>
              <a:ea typeface="Roboto"/>
              <a:cs typeface="Roboto"/>
              <a:sym typeface="Roboto"/>
            </a:endParaRPr>
          </a:p>
        </p:txBody>
      </p:sp>
      <p:sp>
        <p:nvSpPr>
          <p:cNvPr id="104" name="Google Shape;104;p17"/>
          <p:cNvSpPr txBox="1"/>
          <p:nvPr/>
        </p:nvSpPr>
        <p:spPr>
          <a:xfrm>
            <a:off x="6983525" y="2568575"/>
            <a:ext cx="184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Roboto"/>
                <a:ea typeface="Roboto"/>
                <a:cs typeface="Roboto"/>
                <a:sym typeface="Roboto"/>
              </a:rPr>
              <a:t>3. Click Install</a:t>
            </a:r>
            <a:endParaRPr sz="1800">
              <a:solidFill>
                <a:srgbClr val="FF0000"/>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Today Scenario</a:t>
            </a:r>
            <a:endParaRPr>
              <a:latin typeface="Roboto"/>
              <a:ea typeface="Roboto"/>
              <a:cs typeface="Roboto"/>
              <a:sym typeface="Roboto"/>
            </a:endParaRPr>
          </a:p>
        </p:txBody>
      </p:sp>
      <p:sp>
        <p:nvSpPr>
          <p:cNvPr id="518" name="Google Shape;518;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In the last part of this workshop, we will write our own MCP server, and again use it to interact with some image data prepared in the repository.</a:t>
            </a:r>
            <a:endParaRPr>
              <a:solidFill>
                <a:schemeClr val="dk1"/>
              </a:solidFill>
              <a:latin typeface="Roboto"/>
              <a:ea typeface="Roboto"/>
              <a:cs typeface="Roboto"/>
              <a:sym typeface="Roboto"/>
            </a:endParaRPr>
          </a:p>
          <a:p>
            <a:pPr marL="457200" lvl="0" indent="-342900" algn="l" rtl="0">
              <a:lnSpc>
                <a:spcPct val="200000"/>
              </a:lnSpc>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Learning objective:</a:t>
            </a:r>
            <a:endParaRPr>
              <a:solidFill>
                <a:schemeClr val="dk1"/>
              </a:solidFill>
              <a:latin typeface="Roboto"/>
              <a:ea typeface="Roboto"/>
              <a:cs typeface="Roboto"/>
              <a:sym typeface="Roboto"/>
            </a:endParaRPr>
          </a:p>
          <a:p>
            <a:pPr marL="914400" lvl="1" indent="-317500" algn="l" rtl="0">
              <a:lnSpc>
                <a:spcPct val="200000"/>
              </a:lnSpc>
              <a:spcBef>
                <a:spcPts val="0"/>
              </a:spcBef>
              <a:spcAft>
                <a:spcPts val="0"/>
              </a:spcAft>
              <a:buClr>
                <a:schemeClr val="dk1"/>
              </a:buClr>
              <a:buSzPts val="1400"/>
              <a:buFont typeface="Roboto"/>
              <a:buChar char="○"/>
            </a:pPr>
            <a:r>
              <a:rPr lang="zh-TW">
                <a:solidFill>
                  <a:schemeClr val="dk1"/>
                </a:solidFill>
                <a:latin typeface="Roboto"/>
                <a:ea typeface="Roboto"/>
                <a:cs typeface="Roboto"/>
                <a:sym typeface="Roboto"/>
              </a:rPr>
              <a:t>Learn to set up a MCP server.</a:t>
            </a:r>
            <a:endParaRPr>
              <a:solidFill>
                <a:schemeClr val="dk1"/>
              </a:solidFill>
              <a:latin typeface="Roboto"/>
              <a:ea typeface="Roboto"/>
              <a:cs typeface="Roboto"/>
              <a:sym typeface="Roboto"/>
            </a:endParaRPr>
          </a:p>
          <a:p>
            <a:pPr marL="914400" lvl="1" indent="-317500" algn="l" rtl="0">
              <a:lnSpc>
                <a:spcPct val="200000"/>
              </a:lnSpc>
              <a:spcBef>
                <a:spcPts val="0"/>
              </a:spcBef>
              <a:spcAft>
                <a:spcPts val="0"/>
              </a:spcAft>
              <a:buClr>
                <a:schemeClr val="dk1"/>
              </a:buClr>
              <a:buSzPts val="1400"/>
              <a:buFont typeface="Roboto"/>
              <a:buChar char="○"/>
            </a:pPr>
            <a:r>
              <a:rPr lang="zh-TW">
                <a:solidFill>
                  <a:schemeClr val="dk1"/>
                </a:solidFill>
                <a:latin typeface="Roboto"/>
                <a:ea typeface="Roboto"/>
                <a:cs typeface="Roboto"/>
                <a:sym typeface="Roboto"/>
              </a:rPr>
              <a:t>Write some code.</a:t>
            </a:r>
            <a:endParaRPr>
              <a:solidFill>
                <a:schemeClr val="dk1"/>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CC325D7B-7D8C-5102-7062-C66F97E69DEE}"/>
              </a:ext>
            </a:extLst>
          </p:cNvPr>
          <p:cNvPicPr>
            <a:picLocks noChangeAspect="1"/>
          </p:cNvPicPr>
          <p:nvPr/>
        </p:nvPicPr>
        <p:blipFill>
          <a:blip r:embed="rId3"/>
          <a:srcRect l="-444" r="-48" b="17537"/>
          <a:stretch>
            <a:fillRect/>
          </a:stretch>
        </p:blipFill>
        <p:spPr>
          <a:xfrm>
            <a:off x="368650" y="1081030"/>
            <a:ext cx="8529059" cy="3972959"/>
          </a:xfrm>
          <a:prstGeom prst="rect">
            <a:avLst/>
          </a:prstGeom>
        </p:spPr>
      </p:pic>
      <p:sp>
        <p:nvSpPr>
          <p:cNvPr id="524" name="Google Shape;524;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Implement mcp_db.py</a:t>
            </a:r>
            <a:endParaRPr>
              <a:latin typeface="Roboto"/>
              <a:ea typeface="Roboto"/>
              <a:cs typeface="Roboto"/>
              <a:sym typeface="Roboto"/>
            </a:endParaRPr>
          </a:p>
        </p:txBody>
      </p:sp>
      <p:pic>
        <p:nvPicPr>
          <p:cNvPr id="525" name="Google Shape;525;p73"/>
          <p:cNvPicPr preferRelativeResize="0"/>
          <p:nvPr/>
        </p:nvPicPr>
        <p:blipFill>
          <a:blip r:embed="rId4">
            <a:alphaModFix/>
          </a:blip>
          <a:stretch>
            <a:fillRect/>
          </a:stretch>
        </p:blipFill>
        <p:spPr>
          <a:xfrm>
            <a:off x="4921374" y="75625"/>
            <a:ext cx="3683900" cy="1854700"/>
          </a:xfrm>
          <a:prstGeom prst="rect">
            <a:avLst/>
          </a:prstGeom>
          <a:noFill/>
          <a:ln>
            <a:noFill/>
          </a:ln>
        </p:spPr>
      </p:pic>
      <p:cxnSp>
        <p:nvCxnSpPr>
          <p:cNvPr id="526" name="Google Shape;526;p73"/>
          <p:cNvCxnSpPr>
            <a:stCxn id="525" idx="1"/>
          </p:cNvCxnSpPr>
          <p:nvPr/>
        </p:nvCxnSpPr>
        <p:spPr>
          <a:xfrm flipH="1">
            <a:off x="2422374" y="1002975"/>
            <a:ext cx="2499000" cy="675300"/>
          </a:xfrm>
          <a:prstGeom prst="straightConnector1">
            <a:avLst/>
          </a:prstGeom>
          <a:noFill/>
          <a:ln w="28575" cap="flat" cmpd="sng">
            <a:solidFill>
              <a:srgbClr val="FF0000"/>
            </a:solidFill>
            <a:prstDash val="solid"/>
            <a:round/>
            <a:headEnd type="none" w="med" len="med"/>
            <a:tailEnd type="triangle" w="med" len="med"/>
          </a:ln>
        </p:spPr>
      </p:cxnSp>
      <p:sp>
        <p:nvSpPr>
          <p:cNvPr id="527" name="Google Shape;527;p73"/>
          <p:cNvSpPr/>
          <p:nvPr/>
        </p:nvSpPr>
        <p:spPr>
          <a:xfrm>
            <a:off x="4910650" y="85825"/>
            <a:ext cx="3684000" cy="1854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8" name="Google Shape;528;p73"/>
          <p:cNvSpPr txBox="1"/>
          <p:nvPr/>
        </p:nvSpPr>
        <p:spPr>
          <a:xfrm>
            <a:off x="3638400" y="2200313"/>
            <a:ext cx="51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FF0000"/>
                </a:solidFill>
              </a:rPr>
              <a:t>We have implemented the needed functions for you already.</a:t>
            </a:r>
            <a:endParaRPr>
              <a:solidFill>
                <a:srgbClr val="FF0000"/>
              </a:solidFill>
            </a:endParaRPr>
          </a:p>
        </p:txBody>
      </p:sp>
      <p:sp>
        <p:nvSpPr>
          <p:cNvPr id="529" name="Google Shape;529;p73"/>
          <p:cNvSpPr/>
          <p:nvPr/>
        </p:nvSpPr>
        <p:spPr>
          <a:xfrm>
            <a:off x="827225" y="2870500"/>
            <a:ext cx="6250293" cy="814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0" name="Google Shape;530;p73"/>
          <p:cNvSpPr/>
          <p:nvPr/>
        </p:nvSpPr>
        <p:spPr>
          <a:xfrm>
            <a:off x="827225" y="3819625"/>
            <a:ext cx="5437800" cy="1233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1" name="Google Shape;531;p73"/>
          <p:cNvSpPr txBox="1"/>
          <p:nvPr/>
        </p:nvSpPr>
        <p:spPr>
          <a:xfrm>
            <a:off x="5018742" y="2510737"/>
            <a:ext cx="294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FF0000"/>
                </a:solidFill>
              </a:rPr>
              <a:t>Description of the MCP server.</a:t>
            </a:r>
            <a:endParaRPr>
              <a:solidFill>
                <a:srgbClr val="FF0000"/>
              </a:solidFill>
            </a:endParaRPr>
          </a:p>
        </p:txBody>
      </p:sp>
      <p:sp>
        <p:nvSpPr>
          <p:cNvPr id="532" name="Google Shape;532;p73"/>
          <p:cNvSpPr txBox="1"/>
          <p:nvPr/>
        </p:nvSpPr>
        <p:spPr>
          <a:xfrm>
            <a:off x="6265025" y="4125075"/>
            <a:ext cx="256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FF0000"/>
                </a:solidFill>
              </a:rPr>
              <a:t>Our hint for your code writing.</a:t>
            </a:r>
            <a:endParaRPr>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After Implementation</a:t>
            </a:r>
            <a:endParaRPr/>
          </a:p>
        </p:txBody>
      </p:sp>
      <p:pic>
        <p:nvPicPr>
          <p:cNvPr id="538" name="Google Shape;538;p74"/>
          <p:cNvPicPr preferRelativeResize="0"/>
          <p:nvPr/>
        </p:nvPicPr>
        <p:blipFill rotWithShape="1">
          <a:blip r:embed="rId3">
            <a:alphaModFix/>
          </a:blip>
          <a:srcRect b="27604"/>
          <a:stretch/>
        </p:blipFill>
        <p:spPr>
          <a:xfrm>
            <a:off x="4898275" y="2224877"/>
            <a:ext cx="2842475" cy="2796562"/>
          </a:xfrm>
          <a:prstGeom prst="rect">
            <a:avLst/>
          </a:prstGeom>
          <a:noFill/>
          <a:ln>
            <a:noFill/>
          </a:ln>
        </p:spPr>
      </p:pic>
      <p:pic>
        <p:nvPicPr>
          <p:cNvPr id="539" name="Google Shape;539;p74"/>
          <p:cNvPicPr preferRelativeResize="0"/>
          <p:nvPr/>
        </p:nvPicPr>
        <p:blipFill>
          <a:blip r:embed="rId4">
            <a:alphaModFix/>
          </a:blip>
          <a:stretch>
            <a:fillRect/>
          </a:stretch>
        </p:blipFill>
        <p:spPr>
          <a:xfrm>
            <a:off x="432725" y="1017725"/>
            <a:ext cx="7968201" cy="1164725"/>
          </a:xfrm>
          <a:prstGeom prst="rect">
            <a:avLst/>
          </a:prstGeom>
          <a:noFill/>
          <a:ln>
            <a:noFill/>
          </a:ln>
        </p:spPr>
      </p:pic>
      <p:pic>
        <p:nvPicPr>
          <p:cNvPr id="540" name="Google Shape;540;p74"/>
          <p:cNvPicPr preferRelativeResize="0"/>
          <p:nvPr/>
        </p:nvPicPr>
        <p:blipFill rotWithShape="1">
          <a:blip r:embed="rId5">
            <a:alphaModFix/>
          </a:blip>
          <a:srcRect b="15376"/>
          <a:stretch/>
        </p:blipFill>
        <p:spPr>
          <a:xfrm>
            <a:off x="394000" y="2398300"/>
            <a:ext cx="3751331" cy="2623150"/>
          </a:xfrm>
          <a:prstGeom prst="rect">
            <a:avLst/>
          </a:prstGeom>
          <a:noFill/>
          <a:ln>
            <a:noFill/>
          </a:ln>
        </p:spPr>
      </p:pic>
      <p:sp>
        <p:nvSpPr>
          <p:cNvPr id="541" name="Google Shape;541;p74"/>
          <p:cNvSpPr/>
          <p:nvPr/>
        </p:nvSpPr>
        <p:spPr>
          <a:xfrm>
            <a:off x="3819825" y="1182550"/>
            <a:ext cx="1194600" cy="210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542" name="Google Shape;542;p74"/>
          <p:cNvSpPr/>
          <p:nvPr/>
        </p:nvSpPr>
        <p:spPr>
          <a:xfrm>
            <a:off x="6567550" y="1172350"/>
            <a:ext cx="1833300" cy="2208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543" name="Google Shape;543;p74"/>
          <p:cNvSpPr/>
          <p:nvPr/>
        </p:nvSpPr>
        <p:spPr>
          <a:xfrm>
            <a:off x="823000" y="4320550"/>
            <a:ext cx="3233400" cy="4179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544" name="Google Shape;544;p74"/>
          <p:cNvSpPr/>
          <p:nvPr/>
        </p:nvSpPr>
        <p:spPr>
          <a:xfrm>
            <a:off x="823000" y="3899625"/>
            <a:ext cx="3233400" cy="377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545" name="Google Shape;545;p74"/>
          <p:cNvCxnSpPr>
            <a:stCxn id="541" idx="2"/>
            <a:endCxn id="544" idx="0"/>
          </p:cNvCxnSpPr>
          <p:nvPr/>
        </p:nvCxnSpPr>
        <p:spPr>
          <a:xfrm flipH="1">
            <a:off x="2439825" y="1393150"/>
            <a:ext cx="1977300" cy="2506500"/>
          </a:xfrm>
          <a:prstGeom prst="straightConnector1">
            <a:avLst/>
          </a:prstGeom>
          <a:noFill/>
          <a:ln w="38100" cap="flat" cmpd="sng">
            <a:solidFill>
              <a:srgbClr val="FF0000"/>
            </a:solidFill>
            <a:prstDash val="solid"/>
            <a:round/>
            <a:headEnd type="none" w="med" len="med"/>
            <a:tailEnd type="triangle" w="med" len="med"/>
          </a:ln>
        </p:spPr>
      </p:cxnSp>
      <p:sp>
        <p:nvSpPr>
          <p:cNvPr id="546" name="Google Shape;546;p74"/>
          <p:cNvSpPr/>
          <p:nvPr/>
        </p:nvSpPr>
        <p:spPr>
          <a:xfrm>
            <a:off x="5229825" y="4663450"/>
            <a:ext cx="2511000" cy="335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cxnSp>
        <p:nvCxnSpPr>
          <p:cNvPr id="547" name="Google Shape;547;p74"/>
          <p:cNvCxnSpPr>
            <a:stCxn id="542" idx="1"/>
            <a:endCxn id="543" idx="3"/>
          </p:cNvCxnSpPr>
          <p:nvPr/>
        </p:nvCxnSpPr>
        <p:spPr>
          <a:xfrm flipH="1">
            <a:off x="4056550" y="1282750"/>
            <a:ext cx="2511000" cy="3246900"/>
          </a:xfrm>
          <a:prstGeom prst="straightConnector1">
            <a:avLst/>
          </a:prstGeom>
          <a:noFill/>
          <a:ln w="38100" cap="flat" cmpd="sng">
            <a:solidFill>
              <a:srgbClr val="9900FF"/>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Interact with MCP Server</a:t>
            </a:r>
            <a:endParaRPr>
              <a:latin typeface="Roboto"/>
              <a:ea typeface="Roboto"/>
              <a:cs typeface="Roboto"/>
              <a:sym typeface="Roboto"/>
            </a:endParaRPr>
          </a:p>
        </p:txBody>
      </p:sp>
      <p:pic>
        <p:nvPicPr>
          <p:cNvPr id="553" name="Google Shape;553;p75"/>
          <p:cNvPicPr preferRelativeResize="0"/>
          <p:nvPr/>
        </p:nvPicPr>
        <p:blipFill>
          <a:blip r:embed="rId3">
            <a:alphaModFix/>
          </a:blip>
          <a:stretch>
            <a:fillRect/>
          </a:stretch>
        </p:blipFill>
        <p:spPr>
          <a:xfrm>
            <a:off x="4572000" y="273200"/>
            <a:ext cx="4432926" cy="1435017"/>
          </a:xfrm>
          <a:prstGeom prst="rect">
            <a:avLst/>
          </a:prstGeom>
          <a:noFill/>
          <a:ln>
            <a:noFill/>
          </a:ln>
        </p:spPr>
      </p:pic>
      <p:pic>
        <p:nvPicPr>
          <p:cNvPr id="554" name="Google Shape;554;p75"/>
          <p:cNvPicPr preferRelativeResize="0"/>
          <p:nvPr/>
        </p:nvPicPr>
        <p:blipFill>
          <a:blip r:embed="rId4">
            <a:alphaModFix/>
          </a:blip>
          <a:stretch>
            <a:fillRect/>
          </a:stretch>
        </p:blipFill>
        <p:spPr>
          <a:xfrm>
            <a:off x="4580451" y="2096524"/>
            <a:ext cx="4424474" cy="1602450"/>
          </a:xfrm>
          <a:prstGeom prst="rect">
            <a:avLst/>
          </a:prstGeom>
          <a:noFill/>
          <a:ln>
            <a:noFill/>
          </a:ln>
        </p:spPr>
      </p:pic>
      <p:pic>
        <p:nvPicPr>
          <p:cNvPr id="555" name="Google Shape;555;p75"/>
          <p:cNvPicPr preferRelativeResize="0"/>
          <p:nvPr/>
        </p:nvPicPr>
        <p:blipFill>
          <a:blip r:embed="rId5">
            <a:alphaModFix/>
          </a:blip>
          <a:stretch>
            <a:fillRect/>
          </a:stretch>
        </p:blipFill>
        <p:spPr>
          <a:xfrm>
            <a:off x="4572000" y="4087275"/>
            <a:ext cx="4432924" cy="721317"/>
          </a:xfrm>
          <a:prstGeom prst="rect">
            <a:avLst/>
          </a:prstGeom>
          <a:noFill/>
          <a:ln>
            <a:noFill/>
          </a:ln>
        </p:spPr>
      </p:pic>
      <p:sp>
        <p:nvSpPr>
          <p:cNvPr id="556" name="Google Shape;556;p75"/>
          <p:cNvSpPr txBox="1"/>
          <p:nvPr/>
        </p:nvSpPr>
        <p:spPr>
          <a:xfrm>
            <a:off x="6442225" y="1657800"/>
            <a:ext cx="4437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rPr>
              <a:t>…</a:t>
            </a:r>
            <a:endParaRPr sz="1800">
              <a:solidFill>
                <a:schemeClr val="dk2"/>
              </a:solidFill>
            </a:endParaRPr>
          </a:p>
        </p:txBody>
      </p:sp>
      <p:sp>
        <p:nvSpPr>
          <p:cNvPr id="557" name="Google Shape;557;p75"/>
          <p:cNvSpPr txBox="1"/>
          <p:nvPr/>
        </p:nvSpPr>
        <p:spPr>
          <a:xfrm>
            <a:off x="6442225" y="3608200"/>
            <a:ext cx="4437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chemeClr val="dk2"/>
                </a:solidFill>
              </a:rPr>
              <a:t>…</a:t>
            </a:r>
            <a:endParaRPr sz="1800">
              <a:solidFill>
                <a:schemeClr val="dk2"/>
              </a:solidFill>
            </a:endParaRPr>
          </a:p>
        </p:txBody>
      </p:sp>
      <p:sp>
        <p:nvSpPr>
          <p:cNvPr id="558" name="Google Shape;558;p75"/>
          <p:cNvSpPr txBox="1">
            <a:spLocks noGrp="1"/>
          </p:cNvSpPr>
          <p:nvPr>
            <p:ph type="body" idx="1"/>
          </p:nvPr>
        </p:nvSpPr>
        <p:spPr>
          <a:xfrm>
            <a:off x="311700" y="1152475"/>
            <a:ext cx="36840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Clr>
                <a:schemeClr val="dk1"/>
              </a:buClr>
              <a:buSzPts val="1800"/>
              <a:buFont typeface="Roboto"/>
              <a:buChar char="●"/>
            </a:pPr>
            <a:r>
              <a:rPr lang="zh-TW">
                <a:solidFill>
                  <a:schemeClr val="dk1"/>
                </a:solidFill>
                <a:latin typeface="Roboto"/>
                <a:ea typeface="Roboto"/>
                <a:cs typeface="Roboto"/>
                <a:sym typeface="Roboto"/>
              </a:rPr>
              <a:t>Now we can let Cline complete tasks like writing description for the cat photo we just saw.</a:t>
            </a:r>
            <a:endParaRPr>
              <a:solidFill>
                <a:schemeClr val="dk1"/>
              </a:solidFill>
              <a:latin typeface="Roboto"/>
              <a:ea typeface="Roboto"/>
              <a:cs typeface="Roboto"/>
              <a:sym typeface="Roboto"/>
            </a:endParaRPr>
          </a:p>
          <a:p>
            <a:pPr marL="0" lvl="0" indent="0" algn="just" rtl="0">
              <a:spcBef>
                <a:spcPts val="1200"/>
              </a:spcBef>
              <a:spcAft>
                <a:spcPts val="0"/>
              </a:spcAft>
              <a:buNone/>
            </a:pPr>
            <a:endParaRPr>
              <a:solidFill>
                <a:schemeClr val="dk1"/>
              </a:solidFill>
              <a:latin typeface="Roboto"/>
              <a:ea typeface="Roboto"/>
              <a:cs typeface="Roboto"/>
              <a:sym typeface="Roboto"/>
            </a:endParaRPr>
          </a:p>
          <a:p>
            <a:pPr marL="457200" lvl="0" indent="-342900" algn="just" rtl="0">
              <a:spcBef>
                <a:spcPts val="1200"/>
              </a:spcBef>
              <a:spcAft>
                <a:spcPts val="0"/>
              </a:spcAft>
              <a:buClr>
                <a:schemeClr val="dk1"/>
              </a:buClr>
              <a:buSzPts val="1800"/>
              <a:buFont typeface="Roboto"/>
              <a:buChar char="●"/>
            </a:pPr>
            <a:r>
              <a:rPr lang="zh-TW">
                <a:solidFill>
                  <a:schemeClr val="dk1"/>
                </a:solidFill>
                <a:latin typeface="Roboto"/>
                <a:ea typeface="Roboto"/>
                <a:cs typeface="Roboto"/>
                <a:sym typeface="Roboto"/>
              </a:rPr>
              <a:t>And keep the description in our PostgreSQL database through MCP server.</a:t>
            </a:r>
            <a:endParaRPr>
              <a:solidFill>
                <a:schemeClr val="dk1"/>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latin typeface="Roboto"/>
                <a:ea typeface="Roboto"/>
                <a:cs typeface="Roboto"/>
                <a:sym typeface="Roboto"/>
              </a:rPr>
              <a:t>~ END ~</a:t>
            </a:r>
            <a:endParaRPr>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latin typeface="Roboto"/>
                <a:ea typeface="Roboto"/>
                <a:cs typeface="Roboto"/>
                <a:sym typeface="Roboto"/>
              </a:rPr>
              <a:t>Q &amp; A</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58636B-2878-D930-9F49-7733EA0377F4}"/>
              </a:ext>
            </a:extLst>
          </p:cNvPr>
          <p:cNvSpPr>
            <a:spLocks noGrp="1"/>
          </p:cNvSpPr>
          <p:nvPr>
            <p:ph type="title"/>
          </p:nvPr>
        </p:nvSpPr>
        <p:spPr/>
        <p:txBody>
          <a:bodyPr>
            <a:normAutofit fontScale="90000"/>
          </a:bodyPr>
          <a:lstStyle/>
          <a:p>
            <a:r>
              <a:rPr lang="zh-TW" altLang="en-US"/>
              <a:t>Install Dependencies for Workshop</a:t>
            </a:r>
          </a:p>
        </p:txBody>
      </p:sp>
      <p:pic>
        <p:nvPicPr>
          <p:cNvPr id="4" name="圖片 3" descr="一張含有 文字, 螢幕擷取畫面, 軟體, 陳列 的圖片&#10;&#10;AI 產生的內容可能不正確。">
            <a:extLst>
              <a:ext uri="{FF2B5EF4-FFF2-40B4-BE49-F238E27FC236}">
                <a16:creationId xmlns:a16="http://schemas.microsoft.com/office/drawing/2014/main" id="{91A67AA0-59AA-2584-FC8C-7283A4A477C6}"/>
              </a:ext>
            </a:extLst>
          </p:cNvPr>
          <p:cNvPicPr>
            <a:picLocks noChangeAspect="1"/>
          </p:cNvPicPr>
          <p:nvPr/>
        </p:nvPicPr>
        <p:blipFill>
          <a:blip r:embed="rId2"/>
          <a:stretch>
            <a:fillRect/>
          </a:stretch>
        </p:blipFill>
        <p:spPr>
          <a:xfrm>
            <a:off x="364933" y="1445282"/>
            <a:ext cx="8166253" cy="2590326"/>
          </a:xfrm>
          <a:prstGeom prst="rect">
            <a:avLst/>
          </a:prstGeom>
        </p:spPr>
      </p:pic>
      <p:sp>
        <p:nvSpPr>
          <p:cNvPr id="6" name="Google Shape;103;p17">
            <a:extLst>
              <a:ext uri="{FF2B5EF4-FFF2-40B4-BE49-F238E27FC236}">
                <a16:creationId xmlns:a16="http://schemas.microsoft.com/office/drawing/2014/main" id="{AFD2EE06-CC27-5D13-0EC1-515114821A50}"/>
              </a:ext>
            </a:extLst>
          </p:cNvPr>
          <p:cNvSpPr txBox="1"/>
          <p:nvPr/>
        </p:nvSpPr>
        <p:spPr>
          <a:xfrm>
            <a:off x="488602" y="4238774"/>
            <a:ext cx="7854306" cy="738633"/>
          </a:xfrm>
          <a:prstGeom prst="rect">
            <a:avLst/>
          </a:prstGeom>
          <a:noFill/>
          <a:ln>
            <a:noFill/>
          </a:ln>
        </p:spPr>
        <p:txBody>
          <a:bodyPr spcFirstLastPara="1" wrap="square" lIns="91425" tIns="91425" rIns="91425" bIns="91425" anchor="t" anchorCtr="0">
            <a:spAutoFit/>
          </a:bodyPr>
          <a:lstStyle/>
          <a:p>
            <a:r>
              <a:rPr lang="en-US" altLang="zh-TW" sz="1800" dirty="0">
                <a:solidFill>
                  <a:srgbClr val="FF0000"/>
                </a:solidFill>
                <a:latin typeface="Roboto"/>
                <a:ea typeface="Roboto"/>
                <a:cs typeface="Roboto"/>
                <a:sym typeface="Roboto"/>
              </a:rPr>
              <a:t>Follow the JUN2025-MCP-Workshop/src/README.md to install with </a:t>
            </a:r>
            <a:r>
              <a:rPr lang="en-US" altLang="zh-TW" sz="1800" dirty="0" err="1">
                <a:solidFill>
                  <a:srgbClr val="FF0000"/>
                </a:solidFill>
                <a:latin typeface="Roboto"/>
                <a:ea typeface="Roboto"/>
                <a:cs typeface="Roboto"/>
                <a:sym typeface="Roboto"/>
              </a:rPr>
              <a:t>uv</a:t>
            </a:r>
            <a:r>
              <a:rPr lang="en-US" altLang="zh-TW" sz="1800" dirty="0">
                <a:solidFill>
                  <a:srgbClr val="FF0000"/>
                </a:solidFill>
                <a:latin typeface="Roboto"/>
                <a:ea typeface="Roboto"/>
                <a:cs typeface="Roboto"/>
                <a:sym typeface="Roboto"/>
              </a:rPr>
              <a:t>.</a:t>
            </a:r>
            <a:endParaRPr lang="zh-TW" altLang="en-US" dirty="0">
              <a:ea typeface="Roboto"/>
            </a:endParaRPr>
          </a:p>
          <a:p>
            <a:r>
              <a:rPr lang="en-US" altLang="zh-TW" sz="1800" dirty="0">
                <a:solidFill>
                  <a:srgbClr val="FF0000"/>
                </a:solidFill>
                <a:latin typeface="Roboto"/>
                <a:ea typeface="Roboto"/>
                <a:cs typeface="Roboto"/>
                <a:sym typeface="Roboto"/>
              </a:rPr>
              <a:t>Note that </a:t>
            </a:r>
            <a:r>
              <a:rPr lang="en-US" altLang="zh-TW" sz="1800" dirty="0" err="1">
                <a:solidFill>
                  <a:srgbClr val="FF0000"/>
                </a:solidFill>
                <a:latin typeface="Roboto"/>
                <a:ea typeface="Roboto"/>
                <a:cs typeface="Roboto"/>
                <a:sym typeface="Roboto"/>
              </a:rPr>
              <a:t>uv</a:t>
            </a:r>
            <a:r>
              <a:rPr lang="en-US" altLang="zh-TW" sz="1800" dirty="0">
                <a:solidFill>
                  <a:srgbClr val="FF0000"/>
                </a:solidFill>
                <a:latin typeface="Roboto"/>
                <a:ea typeface="Roboto"/>
                <a:cs typeface="Roboto"/>
                <a:sym typeface="Roboto"/>
              </a:rPr>
              <a:t> should be pre-installed in our cluster already.</a:t>
            </a:r>
            <a:endParaRPr lang="zh-TW" altLang="en-US" dirty="0"/>
          </a:p>
        </p:txBody>
      </p:sp>
      <p:sp>
        <p:nvSpPr>
          <p:cNvPr id="8" name="Google Shape;100;p17">
            <a:extLst>
              <a:ext uri="{FF2B5EF4-FFF2-40B4-BE49-F238E27FC236}">
                <a16:creationId xmlns:a16="http://schemas.microsoft.com/office/drawing/2014/main" id="{451B3E79-6D30-165B-3238-0C5B4F878C0B}"/>
              </a:ext>
            </a:extLst>
          </p:cNvPr>
          <p:cNvSpPr/>
          <p:nvPr/>
        </p:nvSpPr>
        <p:spPr>
          <a:xfrm>
            <a:off x="485890" y="2230654"/>
            <a:ext cx="7951348" cy="87054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highlight>
                <a:srgbClr val="DBDFE4"/>
              </a:highlight>
            </a:endParaRPr>
          </a:p>
        </p:txBody>
      </p:sp>
      <p:sp>
        <p:nvSpPr>
          <p:cNvPr id="3" name="TextBox 2">
            <a:extLst>
              <a:ext uri="{FF2B5EF4-FFF2-40B4-BE49-F238E27FC236}">
                <a16:creationId xmlns:a16="http://schemas.microsoft.com/office/drawing/2014/main" id="{FA002909-1F52-60EA-1C29-4DDE4C3EC517}"/>
              </a:ext>
            </a:extLst>
          </p:cNvPr>
          <p:cNvSpPr txBox="1"/>
          <p:nvPr/>
        </p:nvSpPr>
        <p:spPr>
          <a:xfrm>
            <a:off x="2721510" y="144469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latin typeface="Roboto"/>
              </a:rPr>
              <a:t>Remember to first do cd </a:t>
            </a:r>
            <a:r>
              <a:rPr lang="en-US" b="1" dirty="0" err="1">
                <a:solidFill>
                  <a:srgbClr val="FF0000"/>
                </a:solidFill>
                <a:latin typeface="Roboto"/>
              </a:rPr>
              <a:t>src</a:t>
            </a:r>
            <a:r>
              <a:rPr lang="en-US" b="1" dirty="0">
                <a:solidFill>
                  <a:srgbClr val="FF0000"/>
                </a:solidFill>
                <a:latin typeface="Roboto"/>
              </a:rPr>
              <a:t>/</a:t>
            </a:r>
          </a:p>
        </p:txBody>
      </p:sp>
    </p:spTree>
    <p:extLst>
      <p:ext uri="{BB962C8B-B14F-4D97-AF65-F5344CB8AC3E}">
        <p14:creationId xmlns:p14="http://schemas.microsoft.com/office/powerpoint/2010/main" val="3234659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TW">
                <a:latin typeface="Roboto"/>
                <a:ea typeface="Roboto"/>
                <a:cs typeface="Roboto"/>
                <a:sym typeface="Roboto"/>
              </a:rPr>
              <a:t>MCP Server 101</a:t>
            </a:r>
            <a:endParaRPr>
              <a:latin typeface="Roboto"/>
              <a:ea typeface="Roboto"/>
              <a:cs typeface="Roboto"/>
              <a:sym typeface="Roboto"/>
            </a:endParaRPr>
          </a:p>
        </p:txBody>
      </p:sp>
      <p:sp>
        <p:nvSpPr>
          <p:cNvPr id="110" name="Google Shape;110;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zh-TW">
                <a:latin typeface="Roboto"/>
                <a:ea typeface="Roboto"/>
                <a:cs typeface="Roboto"/>
                <a:sym typeface="Roboto"/>
              </a:rPr>
              <a:t>Python User Group Workshop</a:t>
            </a:r>
            <a:endParaRPr>
              <a:latin typeface="Roboto"/>
              <a:ea typeface="Roboto"/>
              <a:cs typeface="Roboto"/>
              <a:sym typeface="Roboto"/>
            </a:endParaRPr>
          </a:p>
          <a:p>
            <a:pPr marL="0" lvl="0" indent="0" algn="ctr" rtl="0">
              <a:spcBef>
                <a:spcPts val="0"/>
              </a:spcBef>
              <a:spcAft>
                <a:spcPts val="0"/>
              </a:spcAft>
              <a:buNone/>
            </a:pPr>
            <a:r>
              <a:rPr lang="zh-TW">
                <a:latin typeface="Roboto"/>
                <a:ea typeface="Roboto"/>
                <a:cs typeface="Roboto"/>
                <a:sym typeface="Roboto"/>
              </a:rPr>
              <a:t>28 June 2025</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Roboto"/>
                <a:ea typeface="Roboto"/>
                <a:cs typeface="Roboto"/>
                <a:sym typeface="Roboto"/>
              </a:rPr>
              <a:t>Quick Introduction</a:t>
            </a:r>
            <a:endParaRPr>
              <a:latin typeface="Roboto"/>
              <a:ea typeface="Roboto"/>
              <a:cs typeface="Roboto"/>
              <a:sym typeface="Roboto"/>
            </a:endParaRPr>
          </a:p>
        </p:txBody>
      </p:sp>
      <p:sp>
        <p:nvSpPr>
          <p:cNvPr id="116" name="Google Shape;11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lnSpc>
                <a:spcPct val="150000"/>
              </a:lnSpc>
              <a:spcBef>
                <a:spcPts val="0"/>
              </a:spcBef>
              <a:spcAft>
                <a:spcPts val="0"/>
              </a:spcAft>
              <a:buClr>
                <a:schemeClr val="dk1"/>
              </a:buClr>
              <a:buSzPts val="2400"/>
              <a:buFont typeface="Roboto"/>
              <a:buChar char="-"/>
            </a:pPr>
            <a:r>
              <a:rPr lang="zh-TW" sz="2400">
                <a:solidFill>
                  <a:schemeClr val="dk1"/>
                </a:solidFill>
                <a:latin typeface="Roboto"/>
                <a:ea typeface="Roboto"/>
                <a:cs typeface="Roboto"/>
                <a:sym typeface="Roboto"/>
              </a:rPr>
              <a:t>Speaker: Henry Wong</a:t>
            </a:r>
            <a:endParaRPr sz="2400">
              <a:solidFill>
                <a:schemeClr val="dk1"/>
              </a:solidFill>
              <a:latin typeface="Roboto"/>
              <a:ea typeface="Roboto"/>
              <a:cs typeface="Roboto"/>
              <a:sym typeface="Roboto"/>
            </a:endParaRPr>
          </a:p>
          <a:p>
            <a:pPr marL="914400" lvl="1" indent="-355600" algn="l" rtl="0">
              <a:lnSpc>
                <a:spcPct val="150000"/>
              </a:lnSpc>
              <a:spcBef>
                <a:spcPts val="0"/>
              </a:spcBef>
              <a:spcAft>
                <a:spcPts val="0"/>
              </a:spcAft>
              <a:buClr>
                <a:schemeClr val="dk1"/>
              </a:buClr>
              <a:buSzPts val="2000"/>
              <a:buFont typeface="Roboto"/>
              <a:buChar char="-"/>
            </a:pPr>
            <a:r>
              <a:rPr lang="zh-TW" sz="2000">
                <a:solidFill>
                  <a:schemeClr val="dk1"/>
                </a:solidFill>
                <a:latin typeface="Roboto"/>
                <a:ea typeface="Roboto"/>
                <a:cs typeface="Roboto"/>
                <a:sym typeface="Roboto"/>
              </a:rPr>
              <a:t>Data Scientist</a:t>
            </a:r>
            <a:endParaRPr sz="2000">
              <a:solidFill>
                <a:schemeClr val="dk1"/>
              </a:solidFill>
              <a:latin typeface="Roboto"/>
              <a:ea typeface="Roboto"/>
              <a:cs typeface="Roboto"/>
              <a:sym typeface="Roboto"/>
            </a:endParaRPr>
          </a:p>
          <a:p>
            <a:pPr marL="914400" lvl="1" indent="-355600" algn="l" rtl="0">
              <a:lnSpc>
                <a:spcPct val="150000"/>
              </a:lnSpc>
              <a:spcBef>
                <a:spcPts val="0"/>
              </a:spcBef>
              <a:spcAft>
                <a:spcPts val="0"/>
              </a:spcAft>
              <a:buClr>
                <a:schemeClr val="dk1"/>
              </a:buClr>
              <a:buSzPts val="2000"/>
              <a:buFont typeface="Roboto"/>
              <a:buChar char="-"/>
            </a:pPr>
            <a:r>
              <a:rPr lang="zh-TW" sz="2000">
                <a:solidFill>
                  <a:schemeClr val="dk1"/>
                </a:solidFill>
                <a:latin typeface="Roboto"/>
                <a:ea typeface="Roboto"/>
                <a:cs typeface="Roboto"/>
                <a:sym typeface="Roboto"/>
              </a:rPr>
              <a:t>Researcher</a:t>
            </a:r>
            <a:endParaRPr sz="2000">
              <a:solidFill>
                <a:schemeClr val="dk1"/>
              </a:solidFill>
              <a:latin typeface="Roboto"/>
              <a:ea typeface="Roboto"/>
              <a:cs typeface="Roboto"/>
              <a:sym typeface="Roboto"/>
            </a:endParaRPr>
          </a:p>
          <a:p>
            <a:pPr marL="457200" lvl="0" indent="-381000" algn="l" rtl="0">
              <a:lnSpc>
                <a:spcPct val="150000"/>
              </a:lnSpc>
              <a:spcBef>
                <a:spcPts val="0"/>
              </a:spcBef>
              <a:spcAft>
                <a:spcPts val="0"/>
              </a:spcAft>
              <a:buClr>
                <a:schemeClr val="dk1"/>
              </a:buClr>
              <a:buSzPts val="2400"/>
              <a:buFont typeface="Roboto"/>
              <a:buChar char="-"/>
            </a:pPr>
            <a:r>
              <a:rPr lang="zh-TW" sz="2400">
                <a:solidFill>
                  <a:schemeClr val="dk1"/>
                </a:solidFill>
                <a:latin typeface="Roboto"/>
                <a:ea typeface="Roboto"/>
                <a:cs typeface="Roboto"/>
                <a:sym typeface="Roboto"/>
              </a:rPr>
              <a:t>Infrastructure &amp; Support: Alex Au</a:t>
            </a:r>
            <a:endParaRPr sz="2400">
              <a:solidFill>
                <a:schemeClr val="dk1"/>
              </a:solidFill>
              <a:latin typeface="Roboto"/>
              <a:ea typeface="Roboto"/>
              <a:cs typeface="Roboto"/>
              <a:sym typeface="Roboto"/>
            </a:endParaRPr>
          </a:p>
          <a:p>
            <a:pPr marL="914400" lvl="1" indent="-355600" algn="l" rtl="0">
              <a:lnSpc>
                <a:spcPct val="150000"/>
              </a:lnSpc>
              <a:spcBef>
                <a:spcPts val="0"/>
              </a:spcBef>
              <a:spcAft>
                <a:spcPts val="0"/>
              </a:spcAft>
              <a:buClr>
                <a:schemeClr val="dk1"/>
              </a:buClr>
              <a:buSzPts val="2000"/>
              <a:buFont typeface="Roboto"/>
              <a:buChar char="-"/>
            </a:pPr>
            <a:r>
              <a:rPr lang="zh-TW" sz="2000">
                <a:solidFill>
                  <a:schemeClr val="dk1"/>
                </a:solidFill>
                <a:latin typeface="Roboto"/>
                <a:ea typeface="Roboto"/>
                <a:cs typeface="Roboto"/>
                <a:sym typeface="Roboto"/>
              </a:rPr>
              <a:t>Cloud Engineer</a:t>
            </a:r>
            <a:endParaRPr sz="2000">
              <a:solidFill>
                <a:schemeClr val="dk1"/>
              </a:solidFill>
              <a:latin typeface="Roboto"/>
              <a:ea typeface="Roboto"/>
              <a:cs typeface="Roboto"/>
              <a:sym typeface="Roboto"/>
            </a:endParaRPr>
          </a:p>
          <a:p>
            <a:pPr marL="914400" lvl="1" indent="-355600" algn="l" rtl="0">
              <a:lnSpc>
                <a:spcPct val="150000"/>
              </a:lnSpc>
              <a:spcBef>
                <a:spcPts val="0"/>
              </a:spcBef>
              <a:spcAft>
                <a:spcPts val="0"/>
              </a:spcAft>
              <a:buClr>
                <a:schemeClr val="dk1"/>
              </a:buClr>
              <a:buSzPts val="2000"/>
              <a:buFont typeface="Roboto"/>
              <a:buChar char="-"/>
            </a:pPr>
            <a:r>
              <a:rPr lang="zh-TW" sz="2000">
                <a:solidFill>
                  <a:schemeClr val="dk1"/>
                </a:solidFill>
                <a:latin typeface="Roboto"/>
                <a:ea typeface="Roboto"/>
                <a:cs typeface="Roboto"/>
                <a:sym typeface="Roboto"/>
              </a:rPr>
              <a:t>Ex-Silicon engineer</a:t>
            </a:r>
            <a:endParaRPr sz="2000">
              <a:solidFill>
                <a:schemeClr val="dk1"/>
              </a:solidFill>
              <a:latin typeface="Roboto"/>
              <a:ea typeface="Roboto"/>
              <a:cs typeface="Roboto"/>
              <a:sym typeface="Roboto"/>
            </a:endParaRPr>
          </a:p>
        </p:txBody>
      </p:sp>
      <p:pic>
        <p:nvPicPr>
          <p:cNvPr id="117" name="Google Shape;117;p19" title="icon.JPG"/>
          <p:cNvPicPr preferRelativeResize="0"/>
          <p:nvPr/>
        </p:nvPicPr>
        <p:blipFill>
          <a:blip r:embed="rId3">
            <a:alphaModFix/>
          </a:blip>
          <a:stretch>
            <a:fillRect/>
          </a:stretch>
        </p:blipFill>
        <p:spPr>
          <a:xfrm>
            <a:off x="6463950" y="511425"/>
            <a:ext cx="1802100" cy="1802100"/>
          </a:xfrm>
          <a:prstGeom prst="ellipse">
            <a:avLst/>
          </a:prstGeom>
          <a:noFill/>
          <a:ln>
            <a:noFill/>
          </a:ln>
        </p:spPr>
      </p:pic>
      <p:pic>
        <p:nvPicPr>
          <p:cNvPr id="118" name="Google Shape;118;p19"/>
          <p:cNvPicPr preferRelativeResize="0"/>
          <p:nvPr/>
        </p:nvPicPr>
        <p:blipFill>
          <a:blip r:embed="rId4">
            <a:alphaModFix/>
          </a:blip>
          <a:stretch>
            <a:fillRect/>
          </a:stretch>
        </p:blipFill>
        <p:spPr>
          <a:xfrm>
            <a:off x="6463950" y="2938225"/>
            <a:ext cx="1802100" cy="1802100"/>
          </a:xfrm>
          <a:prstGeom prst="ellipse">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65</Slides>
  <Notes>63</Notes>
  <HiddenSlides>0</HiddenSlide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Simple Light</vt:lpstr>
      <vt:lpstr>Pre-workshop Setup</vt:lpstr>
      <vt:lpstr>Login to VS Code</vt:lpstr>
      <vt:lpstr>Setup VS Code [1]</vt:lpstr>
      <vt:lpstr>Setup VS Code [2]</vt:lpstr>
      <vt:lpstr>Setup VS Code [3]</vt:lpstr>
      <vt:lpstr>Setup VS Code [4]</vt:lpstr>
      <vt:lpstr>Install Dependencies for Workshop</vt:lpstr>
      <vt:lpstr>MCP Server 101</vt:lpstr>
      <vt:lpstr>Quick Introduction</vt:lpstr>
      <vt:lpstr>QR Codes</vt:lpstr>
      <vt:lpstr>Agenda</vt:lpstr>
      <vt:lpstr>PowerPoint Presentation</vt:lpstr>
      <vt:lpstr>Agentic Workflow</vt:lpstr>
      <vt:lpstr>Last Workshop - A Taste of Agentic Workflow</vt:lpstr>
      <vt:lpstr>PowerPoint Presentation</vt:lpstr>
      <vt:lpstr>Model Context Protocol</vt:lpstr>
      <vt:lpstr>Illustration of MCP</vt:lpstr>
      <vt:lpstr>More Simple Illustration</vt:lpstr>
      <vt:lpstr>MCP Architecture</vt:lpstr>
      <vt:lpstr>Agentic Workflow with MCP</vt:lpstr>
      <vt:lpstr>Do We Really Need MCP? </vt:lpstr>
      <vt:lpstr>PowerPoint Presentation</vt:lpstr>
      <vt:lpstr>Sharing MCP Servers</vt:lpstr>
      <vt:lpstr>Today Scenario</vt:lpstr>
      <vt:lpstr>Technology Overview</vt:lpstr>
      <vt:lpstr>Gain Access to Free SOTA Models</vt:lpstr>
      <vt:lpstr>Create an API Key for Cline [1]</vt:lpstr>
      <vt:lpstr>Create an API Key for Cline [2]</vt:lpstr>
      <vt:lpstr>Cline Setup [1]</vt:lpstr>
      <vt:lpstr>Cline Setup [2]</vt:lpstr>
      <vt:lpstr>Cline Setup [3]</vt:lpstr>
      <vt:lpstr>Caution: Rate Limit of OpenRouter</vt:lpstr>
      <vt:lpstr>Install MCP from Marketplace [1]</vt:lpstr>
      <vt:lpstr>Install MCP from Marketplace [2]</vt:lpstr>
      <vt:lpstr>First Task using MCP Server</vt:lpstr>
      <vt:lpstr>Install Chart Generator</vt:lpstr>
      <vt:lpstr>After Installation</vt:lpstr>
      <vt:lpstr>If your Cline failed to install…</vt:lpstr>
      <vt:lpstr>Short Reading on its README</vt:lpstr>
      <vt:lpstr>Interact with Chatbot (have access to MCP servers)</vt:lpstr>
      <vt:lpstr>Visualization by MCP [1]</vt:lpstr>
      <vt:lpstr>Visualization by MCP [2]</vt:lpstr>
      <vt:lpstr>Visualization by MCP [3]</vt:lpstr>
      <vt:lpstr>Extra: A Cool Example Use of MCP: Blender</vt:lpstr>
      <vt:lpstr>PowerPoint Presentation</vt:lpstr>
      <vt:lpstr>Switching to GCP Vertex AI</vt:lpstr>
      <vt:lpstr>Diving into MCP Server</vt:lpstr>
      <vt:lpstr>Communication between MCP Server and Client</vt:lpstr>
      <vt:lpstr>Today Scenario</vt:lpstr>
      <vt:lpstr>Content of MCP Server</vt:lpstr>
      <vt:lpstr>Start and Add MCP Server</vt:lpstr>
      <vt:lpstr>Interact with Cline [1]</vt:lpstr>
      <vt:lpstr>Interact with Cline [2]</vt:lpstr>
      <vt:lpstr>Interact with Cline [3]</vt:lpstr>
      <vt:lpstr>Interact with Cline [4]</vt:lpstr>
      <vt:lpstr>After Cline handled all image data</vt:lpstr>
      <vt:lpstr>Let’s check what do we have now [1]</vt:lpstr>
      <vt:lpstr>Let’s check what do we have now [2]</vt:lpstr>
      <vt:lpstr>PowerPoint Presentation</vt:lpstr>
      <vt:lpstr>Today Scenario</vt:lpstr>
      <vt:lpstr>Implement mcp_db.py</vt:lpstr>
      <vt:lpstr>After Implementation</vt:lpstr>
      <vt:lpstr>Interact with MCP Server</vt:lpstr>
      <vt:lpstr>~ END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71</cp:revision>
  <dcterms:modified xsi:type="dcterms:W3CDTF">2025-06-28T13:23:51Z</dcterms:modified>
</cp:coreProperties>
</file>